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2"/>
  </p:handoutMasterIdLst>
  <p:sldIdLst>
    <p:sldId id="891" r:id="rId3"/>
    <p:sldId id="743" r:id="rId5"/>
    <p:sldId id="896" r:id="rId6"/>
    <p:sldId id="737" r:id="rId7"/>
    <p:sldId id="866" r:id="rId8"/>
    <p:sldId id="931" r:id="rId9"/>
    <p:sldId id="859" r:id="rId10"/>
    <p:sldId id="862" r:id="rId11"/>
    <p:sldId id="897" r:id="rId12"/>
    <p:sldId id="822" r:id="rId13"/>
    <p:sldId id="864" r:id="rId14"/>
    <p:sldId id="868" r:id="rId15"/>
    <p:sldId id="865" r:id="rId16"/>
    <p:sldId id="863" r:id="rId17"/>
    <p:sldId id="898" r:id="rId18"/>
    <p:sldId id="869" r:id="rId19"/>
    <p:sldId id="867" r:id="rId20"/>
    <p:sldId id="961" r:id="rId21"/>
    <p:sldId id="870" r:id="rId22"/>
    <p:sldId id="899" r:id="rId23"/>
    <p:sldId id="873" r:id="rId24"/>
    <p:sldId id="874" r:id="rId25"/>
    <p:sldId id="883" r:id="rId26"/>
    <p:sldId id="963" r:id="rId27"/>
    <p:sldId id="875" r:id="rId28"/>
    <p:sldId id="970" r:id="rId29"/>
    <p:sldId id="971" r:id="rId30"/>
    <p:sldId id="901" r:id="rId31"/>
  </p:sldIdLst>
  <p:sldSz cx="12197080" cy="6858000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6BBC"/>
    <a:srgbClr val="F8F8F8"/>
    <a:srgbClr val="EAEAEA"/>
    <a:srgbClr val="DDDDDD"/>
    <a:srgbClr val="0DC2D5"/>
    <a:srgbClr val="17DCF1"/>
    <a:srgbClr val="12D0CB"/>
    <a:srgbClr val="FDE6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7975"/>
    <p:restoredTop sz="49635"/>
  </p:normalViewPr>
  <p:slideViewPr>
    <p:cSldViewPr snapToObjects="1" showGuides="1">
      <p:cViewPr>
        <p:scale>
          <a:sx n="60" d="100"/>
          <a:sy n="60" d="100"/>
        </p:scale>
        <p:origin x="-1800" y="-1260"/>
      </p:cViewPr>
      <p:guideLst>
        <p:guide orient="horz" pos="2150"/>
        <p:guide pos="3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72" name="Rectangle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p>
            <a:pPr lvl="0" algn="r" fontAlgn="base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8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92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2867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307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3277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818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348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866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3686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>
                <a:solidFill>
                  <a:srgbClr val="000000"/>
                </a:solidFill>
              </a:rPr>
            </a:fld>
            <a:endParaRPr lang="zh-CN" altLang="en-US" sz="1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8914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3891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0962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4096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0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4301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5058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4505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6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4710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>
                <a:solidFill>
                  <a:srgbClr val="000000"/>
                </a:solidFill>
              </a:rPr>
            </a:fld>
            <a:endParaRPr lang="zh-CN" altLang="en-US" sz="1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6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1126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4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4915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02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5120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4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3250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5325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5298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5529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>
                <a:solidFill>
                  <a:srgbClr val="000000"/>
                </a:solidFill>
              </a:rPr>
            </a:fld>
            <a:endParaRPr lang="zh-CN" altLang="en-US" sz="1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7346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573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0418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604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2466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6246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4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1331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1536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1741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2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2048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0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2253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578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2457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>
                <a:solidFill>
                  <a:srgbClr val="000000"/>
                </a:solidFill>
              </a:rPr>
            </a:fld>
            <a:endParaRPr lang="zh-CN" altLang="en-US" sz="1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2662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908050"/>
            <a:ext cx="2743200" cy="5218113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81963" cy="5218113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PPECLOGO-eff2-1-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45663" y="3446463"/>
            <a:ext cx="280987" cy="2365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Picture 17" descr="PPECLOGO-eff2-1-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9250" y="2909888"/>
            <a:ext cx="360363" cy="301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16" descr="PPECLOGO-eff2-1-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20113" y="3325813"/>
            <a:ext cx="703262" cy="5857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Picture 15" descr="PPECLOGO-eff2-1-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83038" y="2786063"/>
            <a:ext cx="438150" cy="365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Picture 14" descr="PPECLOGO-eff2-1-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54225" y="2795588"/>
            <a:ext cx="1697038" cy="1428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Picture 13" descr="PPECLOGO-eff-0-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255375" y="2365375"/>
            <a:ext cx="522288" cy="392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Picture 12" descr="PPECLOGO-eff-0-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942263" y="3624263"/>
            <a:ext cx="522287" cy="393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11" descr="PPECLOGO-eff-5-4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885363" y="2725738"/>
            <a:ext cx="1117600" cy="85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10" descr="PPECLOGO-eff-5-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53050" y="3446463"/>
            <a:ext cx="1833563" cy="1435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9" descr="PPECLOGO-eff-5-4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262313" y="3206750"/>
            <a:ext cx="1477962" cy="1123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8" descr="PPECLOGO-eff-0-2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278438" y="2574925"/>
            <a:ext cx="981075" cy="7508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6" descr="PPECLOGO-eff-0-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377113" y="2903538"/>
            <a:ext cx="400050" cy="3032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5" descr="PPECLOGO-eff-0-1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467225" y="3770313"/>
            <a:ext cx="523875" cy="396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4" descr="PPECLOGO-eff-0-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39813" y="1447800"/>
            <a:ext cx="3014662" cy="2376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3" descr="PPECLOGO-eff-0-2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31213" y="2757488"/>
            <a:ext cx="1095375" cy="8397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2" descr="PPECLOGO-eff-0-1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146550" y="2886075"/>
            <a:ext cx="1060450" cy="800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00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00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0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0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0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00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00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0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0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00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16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"/>
          <p:cNvSpPr/>
          <p:nvPr userDrawn="1"/>
        </p:nvSpPr>
        <p:spPr>
          <a:xfrm>
            <a:off x="11320463" y="73025"/>
            <a:ext cx="812800" cy="4873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12871" y="0"/>
              </a:cxn>
              <a:cxn ang="0">
                <a:pos x="812871" y="486466"/>
              </a:cxn>
              <a:cxn ang="0">
                <a:pos x="0" y="486466"/>
              </a:cxn>
              <a:cxn ang="0">
                <a:pos x="131900" y="242839"/>
              </a:cxn>
              <a:cxn ang="0">
                <a:pos x="0" y="0"/>
              </a:cxn>
            </a:cxnLst>
            <a:pathLst>
              <a:path w="1060" h="617">
                <a:moveTo>
                  <a:pt x="0" y="0"/>
                </a:moveTo>
                <a:lnTo>
                  <a:pt x="1060" y="0"/>
                </a:lnTo>
                <a:lnTo>
                  <a:pt x="1060" y="617"/>
                </a:lnTo>
                <a:lnTo>
                  <a:pt x="0" y="617"/>
                </a:lnTo>
                <a:lnTo>
                  <a:pt x="172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77" name="TextBox 6"/>
          <p:cNvSpPr txBox="1"/>
          <p:nvPr userDrawn="1"/>
        </p:nvSpPr>
        <p:spPr>
          <a:xfrm>
            <a:off x="11528425" y="115888"/>
            <a:ext cx="492125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algn="ctr"/>
            <a:fld id="{9A0DB2DC-4C9A-4742-B13C-FB6460FD3503}" type="slidenum"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6"/>
          <p:cNvSpPr/>
          <p:nvPr userDrawn="1"/>
        </p:nvSpPr>
        <p:spPr>
          <a:xfrm>
            <a:off x="1196975" y="73025"/>
            <a:ext cx="10215563" cy="4873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083962" y="0"/>
              </a:cxn>
              <a:cxn ang="0">
                <a:pos x="10215809" y="242839"/>
              </a:cxn>
              <a:cxn ang="0">
                <a:pos x="10083962" y="486466"/>
              </a:cxn>
              <a:cxn ang="0">
                <a:pos x="0" y="486466"/>
              </a:cxn>
              <a:cxn ang="0">
                <a:pos x="131080" y="242839"/>
              </a:cxn>
              <a:cxn ang="0">
                <a:pos x="0" y="0"/>
              </a:cxn>
            </a:cxnLst>
            <a:pathLst>
              <a:path w="13327" h="617">
                <a:moveTo>
                  <a:pt x="0" y="0"/>
                </a:moveTo>
                <a:lnTo>
                  <a:pt x="13155" y="0"/>
                </a:lnTo>
                <a:lnTo>
                  <a:pt x="13327" y="308"/>
                </a:lnTo>
                <a:lnTo>
                  <a:pt x="13155" y="617"/>
                </a:lnTo>
                <a:lnTo>
                  <a:pt x="0" y="617"/>
                </a:lnTo>
                <a:lnTo>
                  <a:pt x="171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4" name="Freeform 5"/>
          <p:cNvSpPr/>
          <p:nvPr/>
        </p:nvSpPr>
        <p:spPr bwMode="auto">
          <a:xfrm>
            <a:off x="63500" y="73025"/>
            <a:ext cx="1227138" cy="487363"/>
          </a:xfrm>
          <a:custGeom>
            <a:avLst/>
            <a:gdLst>
              <a:gd name="T0" fmla="*/ 0 w 1600"/>
              <a:gd name="T1" fmla="*/ 0 h 617"/>
              <a:gd name="T2" fmla="*/ 1429 w 1600"/>
              <a:gd name="T3" fmla="*/ 0 h 617"/>
              <a:gd name="T4" fmla="*/ 1600 w 1600"/>
              <a:gd name="T5" fmla="*/ 308 h 617"/>
              <a:gd name="T6" fmla="*/ 1429 w 1600"/>
              <a:gd name="T7" fmla="*/ 617 h 617"/>
              <a:gd name="T8" fmla="*/ 0 w 1600"/>
              <a:gd name="T9" fmla="*/ 617 h 617"/>
              <a:gd name="T10" fmla="*/ 0 w 1600"/>
              <a:gd name="T11" fmla="*/ 0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00" h="617">
                <a:moveTo>
                  <a:pt x="0" y="0"/>
                </a:moveTo>
                <a:lnTo>
                  <a:pt x="1429" y="0"/>
                </a:lnTo>
                <a:lnTo>
                  <a:pt x="1600" y="308"/>
                </a:lnTo>
                <a:lnTo>
                  <a:pt x="1429" y="617"/>
                </a:lnTo>
                <a:lnTo>
                  <a:pt x="0" y="61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5624" y="908050"/>
            <a:ext cx="10601349" cy="635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5624" y="1600200"/>
            <a:ext cx="10601349" cy="45259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6375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accent1"/>
                </a:solidFill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0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1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1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8"/>
            <a:ext cx="731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09600" y="908050"/>
            <a:ext cx="10977563" cy="635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7563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22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2" Type="http://schemas.openxmlformats.org/officeDocument/2006/relationships/notesSlide" Target="../notesSlides/notesSlide14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5.png"/><Relationship Id="rId1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22.png"/><Relationship Id="rId1" Type="http://schemas.openxmlformats.org/officeDocument/2006/relationships/image" Target="../media/image25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22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2" Type="http://schemas.openxmlformats.org/officeDocument/2006/relationships/notesSlide" Target="../notesSlides/notesSlide19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5.png"/><Relationship Id="rId1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22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1" Type="http://schemas.openxmlformats.org/officeDocument/2006/relationships/notesSlide" Target="../notesSlides/notesSlide23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notesSlide" Target="../notesSlides/notesSlide26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22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5.png"/><Relationship Id="rId1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22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5.png"/><Relationship Id="rId1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"/>
            <a:ext cx="12196763" cy="68564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30763"/>
            <a:ext cx="2246313" cy="20272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5775" y="3175"/>
            <a:ext cx="2789238" cy="1298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6175" y="3175"/>
            <a:ext cx="890588" cy="62118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9888" y="2860675"/>
            <a:ext cx="530225" cy="465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8900" y="785813"/>
            <a:ext cx="574675" cy="568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0263" y="2159000"/>
            <a:ext cx="5016500" cy="4730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1788" y="1368425"/>
            <a:ext cx="419100" cy="4143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9350" y="2127250"/>
            <a:ext cx="419100" cy="414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769938" y="1366838"/>
            <a:ext cx="6408738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5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ea typeface="+mn-ea"/>
                <a:cs typeface="+mj-cs"/>
              </a:rPr>
              <a:t>垃圾分类运营方案</a:t>
            </a:r>
            <a:endParaRPr kumimoji="0" lang="zh-CN" altLang="zh-CN" sz="58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33438" y="1371600"/>
            <a:ext cx="7569200" cy="417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kern="1200" cap="none" spc="0" normalizeH="0" baseline="0" noProof="0" dirty="0" smtClean="0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建立基于互联网</a:t>
            </a:r>
            <a:r>
              <a:rPr kumimoji="0" lang="en-US" altLang="zh-CN" sz="2000" kern="1200" cap="none" spc="0" normalizeH="0" baseline="0" noProof="0" dirty="0" smtClean="0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+</a:t>
            </a:r>
            <a:r>
              <a:rPr kumimoji="0" lang="zh-CN" altLang="en-US" sz="2000" kern="1200" cap="none" spc="0" normalizeH="0" baseline="0" noProof="0" dirty="0" smtClean="0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新思维模式下的全民环保服务平台</a:t>
            </a:r>
            <a:endParaRPr kumimoji="0" lang="zh-CN" altLang="en-US" sz="2000" kern="1200" cap="none" spc="0" normalizeH="0" baseline="0" noProof="0" dirty="0" smtClean="0">
              <a:solidFill>
                <a:schemeClr val="accent2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928688" y="3238500"/>
            <a:ext cx="1117600" cy="406400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117725" y="3238500"/>
            <a:ext cx="1376363" cy="400050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 anchor="t"/>
          <a:p>
            <a:endParaRPr lang="zh-CN" altLang="en-US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63613" y="3238500"/>
            <a:ext cx="954088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algn="r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kern="1200" cap="none" spc="0" normalizeH="0" baseline="0" noProof="0" dirty="0" smtClean="0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汇报人</a:t>
            </a:r>
            <a:endParaRPr kumimoji="0" lang="zh-CN" altLang="en-US" sz="2000" kern="1200" cap="none" spc="0" normalizeH="0" baseline="0" noProof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117725" y="3235325"/>
            <a:ext cx="1376363" cy="417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Loop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环保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3850" y="2352675"/>
            <a:ext cx="246063" cy="284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7871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832 0.32407 C -0.4609 0.30254 -0.45375 0.25023 -0.42344 0.19537 C -0.4038 0.16828 -0.36971 0.16435 -0.35059 0.16088 C -0.32392 0.16273 -0.30506 0.16967 -0.3022 0.20416 C -0.30076 0.24791 -0.32652 0.2449 -0.33823 0.2574 C -0.35306 0.25601 -0.36529 0.25625 -0.37882 0.25046 C -0.3891 0.24328 -0.39911 0.23101 -0.39976 0.21412 C -0.39586 0.19259 -0.39196 0.16527 -0.36529 0.13518 C -0.3528 0.12407 -0.32041 0.09259 -0.30727 0.08263 C -0.28203 0.06435 -0.23793 0.02963 -0.2019 0.01157 C -0.17119 -0.00301 -0.12501 -0.02338 -0.09119 -0.02524 C -0.06595 -0.02362 -0.01717 -0.00417 -0.00026 4.07407E-6 " pathEditMode="relative" rAng="0" ptsTypes="ffffffffffff">
                                      <p:cBhvr>
                                        <p:cTn id="7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00" y="-1750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161 0.32407 C 0.48381 0.30254 0.47626 0.25023 0.44439 0.19537 C 0.42371 0.16828 0.38793 0.16435 0.36777 0.16088 C 0.3398 0.16273 0.32003 0.16967 0.31703 0.20416 C 0.31547 0.24791 0.34253 0.2449 0.35489 0.2574 C 0.37037 0.25602 0.38325 0.25625 0.39756 0.25046 C 0.40836 0.24328 0.41876 0.23102 0.41954 0.21412 C 0.41538 0.19259 0.41135 0.16528 0.38325 0.13518 C 0.37011 0.12407 0.33616 0.09259 0.32237 0.08264 C 0.29583 0.06435 0.24939 0.02963 0.21153 0.01157 C 0.17927 -0.00301 0.13074 -0.02338 0.09523 -0.02523 C 0.06869 -0.02361 0.01744 -0.00417 -0.00026 2.59259E-6 " pathEditMode="relative" rAng="0" ptsTypes="ffffffffffff">
                                      <p:cBhvr>
                                        <p:cTn id="7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00" y="-1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9" grpId="0"/>
      <p:bldP spid="55" grpId="0" animBg="1"/>
      <p:bldP spid="56" grpId="0" animBg="1"/>
      <p:bldP spid="57" grpId="0"/>
      <p:bldP spid="5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TextBox 54"/>
          <p:cNvSpPr txBox="1"/>
          <p:nvPr/>
        </p:nvSpPr>
        <p:spPr>
          <a:xfrm>
            <a:off x="1330325" y="44450"/>
            <a:ext cx="7602538" cy="5492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试点小区赠送创意感强的家庭分类垃圾桶</a:t>
            </a:r>
            <a:endParaRPr lang="zh-CN" altLang="en-US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2" name="TextBox 55"/>
          <p:cNvSpPr txBox="1"/>
          <p:nvPr/>
        </p:nvSpPr>
        <p:spPr>
          <a:xfrm>
            <a:off x="139700" y="106363"/>
            <a:ext cx="1065213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r"/>
            <a:r>
              <a:rPr lang="en-US" altLang="zh-CN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Part</a:t>
            </a:r>
            <a:r>
              <a:rPr lang="en-US" altLang="zh-CN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2</a:t>
            </a:r>
            <a:endParaRPr lang="zh-CN" altLang="en-US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5603" name="图片 1" descr="a75423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1225" y="1381125"/>
            <a:ext cx="4381500" cy="438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22"/>
          <p:cNvSpPr txBox="1"/>
          <p:nvPr/>
        </p:nvSpPr>
        <p:spPr>
          <a:xfrm>
            <a:off x="6635750" y="1381125"/>
            <a:ext cx="3086100" cy="16367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创新创意的产品，是家庭接受的前提，通过易用性设计，并统一定期发放分类垃圾袋，帮助家庭做好第一步分类。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605" name="图片 4"/>
          <p:cNvPicPr>
            <a:picLocks noChangeAspect="1"/>
          </p:cNvPicPr>
          <p:nvPr/>
        </p:nvPicPr>
        <p:blipFill>
          <a:blip r:embed="rId2"/>
          <a:srcRect r="8063"/>
          <a:stretch>
            <a:fillRect/>
          </a:stretch>
        </p:blipFill>
        <p:spPr>
          <a:xfrm>
            <a:off x="6491288" y="3197225"/>
            <a:ext cx="3143250" cy="2565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4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TextBox 54"/>
          <p:cNvSpPr txBox="1"/>
          <p:nvPr/>
        </p:nvSpPr>
        <p:spPr>
          <a:xfrm>
            <a:off x="1330325" y="44450"/>
            <a:ext cx="5773738" cy="5492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楼道大门口投放智能识别垃圾箱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0" name="TextBox 55"/>
          <p:cNvSpPr txBox="1"/>
          <p:nvPr/>
        </p:nvSpPr>
        <p:spPr>
          <a:xfrm>
            <a:off x="139700" y="106363"/>
            <a:ext cx="1065213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r"/>
            <a:r>
              <a:rPr lang="en-US" altLang="zh-CN" sz="20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Part</a:t>
            </a:r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2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7651" name="图片 3" descr="20170602113431797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0788" y="1103313"/>
            <a:ext cx="6276975" cy="49704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952500" y="1449388"/>
            <a:ext cx="3951288" cy="16367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每户投放垃圾，必须出示家庭二维码，垃圾箱识别后，自动开箱，投入相应的分类桶内，系统累计环保积分，同时也便于环保工作人员追溯源头。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653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38" y="3384550"/>
            <a:ext cx="3706812" cy="2689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39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TextBox 54"/>
          <p:cNvSpPr txBox="1"/>
          <p:nvPr/>
        </p:nvSpPr>
        <p:spPr>
          <a:xfrm>
            <a:off x="1330325" y="44450"/>
            <a:ext cx="6240463" cy="5492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试点小区广场投放智能资源回收站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698" name="TextBox 55"/>
          <p:cNvSpPr txBox="1"/>
          <p:nvPr/>
        </p:nvSpPr>
        <p:spPr>
          <a:xfrm>
            <a:off x="139700" y="106363"/>
            <a:ext cx="1065213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r"/>
            <a:r>
              <a:rPr lang="en-US" altLang="zh-CN" sz="20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Part</a:t>
            </a:r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2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9699" name="图片 2" descr="u=1336573967,631890997&amp;fm=214&amp;gp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3125" y="1514475"/>
            <a:ext cx="4867275" cy="4511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22"/>
          <p:cNvSpPr txBox="1"/>
          <p:nvPr/>
        </p:nvSpPr>
        <p:spPr>
          <a:xfrm>
            <a:off x="1330325" y="1514475"/>
            <a:ext cx="4076700" cy="19415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针对旧衣物、纸品类回收，并提供危害物品回收，通过与每户家庭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捆绑，实现有偿回收，提高居民参与回收的积极性，也规范了相关资源的去向，让老百姓明明白白做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随手公益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8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TextBox 54"/>
          <p:cNvSpPr txBox="1"/>
          <p:nvPr/>
        </p:nvSpPr>
        <p:spPr>
          <a:xfrm>
            <a:off x="1330325" y="44450"/>
            <a:ext cx="5041900" cy="5492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智能环保云平台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46" name="TextBox 55"/>
          <p:cNvSpPr txBox="1"/>
          <p:nvPr/>
        </p:nvSpPr>
        <p:spPr>
          <a:xfrm>
            <a:off x="139700" y="106363"/>
            <a:ext cx="1065213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r"/>
            <a:r>
              <a:rPr lang="en-US" altLang="zh-CN" sz="20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Part</a:t>
            </a:r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2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174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9313" y="3252788"/>
            <a:ext cx="3429000" cy="285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8" name="文本框 2"/>
          <p:cNvSpPr txBox="1"/>
          <p:nvPr/>
        </p:nvSpPr>
        <p:spPr>
          <a:xfrm>
            <a:off x="2119313" y="1546225"/>
            <a:ext cx="7632700" cy="10271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收集分析互联网+环卫的各项数据，不但可以提供资源、人员、作业、考核等各项管理需求和数据分析支持，还能对垃圾源头做到可控性，帮助提高社区分类垃圾管理。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749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3252788"/>
            <a:ext cx="3427413" cy="2857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TextBox 54"/>
          <p:cNvSpPr txBox="1"/>
          <p:nvPr/>
        </p:nvSpPr>
        <p:spPr>
          <a:xfrm>
            <a:off x="1330325" y="44450"/>
            <a:ext cx="5324475" cy="5492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积分管理系统提升社区满意度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794" name="TextBox 55"/>
          <p:cNvSpPr txBox="1"/>
          <p:nvPr/>
        </p:nvSpPr>
        <p:spPr>
          <a:xfrm>
            <a:off x="139700" y="106363"/>
            <a:ext cx="1065213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r"/>
            <a:r>
              <a:rPr lang="en-US" altLang="zh-CN" sz="20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Part</a:t>
            </a:r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2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Freeform 13"/>
          <p:cNvSpPr/>
          <p:nvPr/>
        </p:nvSpPr>
        <p:spPr>
          <a:xfrm>
            <a:off x="8859838" y="2638425"/>
            <a:ext cx="661987" cy="2606675"/>
          </a:xfrm>
          <a:custGeom>
            <a:avLst/>
            <a:gdLst/>
            <a:ahLst/>
            <a:cxnLst>
              <a:cxn ang="0">
                <a:pos x="661988" y="1338047"/>
              </a:cxn>
              <a:cxn ang="0">
                <a:pos x="451833" y="1435613"/>
              </a:cxn>
              <a:cxn ang="0">
                <a:pos x="397678" y="1660170"/>
              </a:cxn>
              <a:cxn ang="0">
                <a:pos x="397678" y="2156518"/>
              </a:cxn>
              <a:cxn ang="0">
                <a:pos x="300683" y="2508065"/>
              </a:cxn>
              <a:cxn ang="0">
                <a:pos x="0" y="2606405"/>
              </a:cxn>
              <a:cxn ang="0">
                <a:pos x="0" y="2525874"/>
              </a:cxn>
              <a:cxn ang="0">
                <a:pos x="228746" y="2439149"/>
              </a:cxn>
              <a:cxn ang="0">
                <a:pos x="288559" y="2202977"/>
              </a:cxn>
              <a:cxn ang="0">
                <a:pos x="288559" y="1637714"/>
              </a:cxn>
              <a:cxn ang="0">
                <a:pos x="366963" y="1395348"/>
              </a:cxn>
              <a:cxn ang="0">
                <a:pos x="553677" y="1314817"/>
              </a:cxn>
              <a:cxn ang="0">
                <a:pos x="553677" y="1291588"/>
              </a:cxn>
              <a:cxn ang="0">
                <a:pos x="373429" y="1221898"/>
              </a:cxn>
              <a:cxn ang="0">
                <a:pos x="288559" y="968691"/>
              </a:cxn>
              <a:cxn ang="0">
                <a:pos x="288559" y="403428"/>
              </a:cxn>
              <a:cxn ang="0">
                <a:pos x="228746" y="161061"/>
              </a:cxn>
              <a:cxn ang="0">
                <a:pos x="0" y="80531"/>
              </a:cxn>
              <a:cxn ang="0">
                <a:pos x="0" y="0"/>
              </a:cxn>
              <a:cxn ang="0">
                <a:pos x="300683" y="97566"/>
              </a:cxn>
              <a:cxn ang="0">
                <a:pos x="397678" y="449887"/>
              </a:cxn>
              <a:cxn ang="0">
                <a:pos x="397678" y="945461"/>
              </a:cxn>
              <a:cxn ang="0">
                <a:pos x="457491" y="1176212"/>
              </a:cxn>
              <a:cxn ang="0">
                <a:pos x="661988" y="1268358"/>
              </a:cxn>
              <a:cxn ang="0">
                <a:pos x="661988" y="1338047"/>
              </a:cxn>
            </a:cxnLst>
            <a:pathLst>
              <a:path w="819" h="3366">
                <a:moveTo>
                  <a:pt x="819" y="1728"/>
                </a:moveTo>
                <a:cubicBezTo>
                  <a:pt x="690" y="1738"/>
                  <a:pt x="603" y="1780"/>
                  <a:pt x="559" y="1854"/>
                </a:cubicBezTo>
                <a:cubicBezTo>
                  <a:pt x="514" y="1928"/>
                  <a:pt x="492" y="2026"/>
                  <a:pt x="492" y="2144"/>
                </a:cubicBezTo>
                <a:lnTo>
                  <a:pt x="492" y="2785"/>
                </a:lnTo>
                <a:cubicBezTo>
                  <a:pt x="492" y="3004"/>
                  <a:pt x="452" y="3155"/>
                  <a:pt x="372" y="3239"/>
                </a:cubicBezTo>
                <a:cubicBezTo>
                  <a:pt x="293" y="3324"/>
                  <a:pt x="169" y="3366"/>
                  <a:pt x="0" y="3366"/>
                </a:cubicBezTo>
                <a:lnTo>
                  <a:pt x="0" y="3262"/>
                </a:lnTo>
                <a:cubicBezTo>
                  <a:pt x="139" y="3262"/>
                  <a:pt x="234" y="3224"/>
                  <a:pt x="283" y="3150"/>
                </a:cubicBezTo>
                <a:cubicBezTo>
                  <a:pt x="333" y="3075"/>
                  <a:pt x="357" y="2974"/>
                  <a:pt x="357" y="2845"/>
                </a:cubicBezTo>
                <a:lnTo>
                  <a:pt x="357" y="2115"/>
                </a:lnTo>
                <a:cubicBezTo>
                  <a:pt x="357" y="1976"/>
                  <a:pt x="390" y="1871"/>
                  <a:pt x="454" y="1802"/>
                </a:cubicBezTo>
                <a:cubicBezTo>
                  <a:pt x="519" y="1733"/>
                  <a:pt x="596" y="1698"/>
                  <a:pt x="685" y="1698"/>
                </a:cubicBezTo>
                <a:lnTo>
                  <a:pt x="685" y="1668"/>
                </a:lnTo>
                <a:cubicBezTo>
                  <a:pt x="606" y="1668"/>
                  <a:pt x="531" y="1638"/>
                  <a:pt x="462" y="1578"/>
                </a:cubicBezTo>
                <a:cubicBezTo>
                  <a:pt x="392" y="1519"/>
                  <a:pt x="357" y="1410"/>
                  <a:pt x="357" y="1251"/>
                </a:cubicBezTo>
                <a:lnTo>
                  <a:pt x="357" y="521"/>
                </a:lnTo>
                <a:cubicBezTo>
                  <a:pt x="357" y="382"/>
                  <a:pt x="333" y="277"/>
                  <a:pt x="283" y="208"/>
                </a:cubicBezTo>
                <a:cubicBezTo>
                  <a:pt x="234" y="139"/>
                  <a:pt x="139" y="104"/>
                  <a:pt x="0" y="104"/>
                </a:cubicBezTo>
                <a:lnTo>
                  <a:pt x="0" y="0"/>
                </a:lnTo>
                <a:cubicBezTo>
                  <a:pt x="169" y="0"/>
                  <a:pt x="293" y="42"/>
                  <a:pt x="372" y="126"/>
                </a:cubicBezTo>
                <a:cubicBezTo>
                  <a:pt x="452" y="211"/>
                  <a:pt x="492" y="362"/>
                  <a:pt x="492" y="581"/>
                </a:cubicBezTo>
                <a:lnTo>
                  <a:pt x="492" y="1221"/>
                </a:lnTo>
                <a:cubicBezTo>
                  <a:pt x="492" y="1360"/>
                  <a:pt x="516" y="1459"/>
                  <a:pt x="566" y="1519"/>
                </a:cubicBezTo>
                <a:cubicBezTo>
                  <a:pt x="615" y="1578"/>
                  <a:pt x="700" y="1618"/>
                  <a:pt x="819" y="1638"/>
                </a:cubicBezTo>
                <a:lnTo>
                  <a:pt x="819" y="172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" name="Freeform 14"/>
          <p:cNvSpPr/>
          <p:nvPr/>
        </p:nvSpPr>
        <p:spPr>
          <a:xfrm>
            <a:off x="2549525" y="2638425"/>
            <a:ext cx="663575" cy="2606675"/>
          </a:xfrm>
          <a:custGeom>
            <a:avLst/>
            <a:gdLst/>
            <a:ahLst/>
            <a:cxnLst>
              <a:cxn ang="0">
                <a:pos x="0" y="1338047"/>
              </a:cxn>
              <a:cxn ang="0">
                <a:pos x="211211" y="1435613"/>
              </a:cxn>
              <a:cxn ang="0">
                <a:pos x="265430" y="1660170"/>
              </a:cxn>
              <a:cxn ang="0">
                <a:pos x="265430" y="2156518"/>
              </a:cxn>
              <a:cxn ang="0">
                <a:pos x="362539" y="2508065"/>
              </a:cxn>
              <a:cxn ang="0">
                <a:pos x="663575" y="2606405"/>
              </a:cxn>
              <a:cxn ang="0">
                <a:pos x="663575" y="2525874"/>
              </a:cxn>
              <a:cxn ang="0">
                <a:pos x="434561" y="2439149"/>
              </a:cxn>
              <a:cxn ang="0">
                <a:pos x="373868" y="2202977"/>
              </a:cxn>
              <a:cxn ang="0">
                <a:pos x="373868" y="1637714"/>
              </a:cxn>
              <a:cxn ang="0">
                <a:pos x="296181" y="1395348"/>
              </a:cxn>
              <a:cxn ang="0">
                <a:pos x="108438" y="1314817"/>
              </a:cxn>
              <a:cxn ang="0">
                <a:pos x="108438" y="1291588"/>
              </a:cxn>
              <a:cxn ang="0">
                <a:pos x="289707" y="1221898"/>
              </a:cxn>
              <a:cxn ang="0">
                <a:pos x="373868" y="968691"/>
              </a:cxn>
              <a:cxn ang="0">
                <a:pos x="373868" y="403428"/>
              </a:cxn>
              <a:cxn ang="0">
                <a:pos x="434561" y="161061"/>
              </a:cxn>
              <a:cxn ang="0">
                <a:pos x="663575" y="80531"/>
              </a:cxn>
              <a:cxn ang="0">
                <a:pos x="663575" y="0"/>
              </a:cxn>
              <a:cxn ang="0">
                <a:pos x="362539" y="97566"/>
              </a:cxn>
              <a:cxn ang="0">
                <a:pos x="265430" y="449887"/>
              </a:cxn>
              <a:cxn ang="0">
                <a:pos x="265430" y="945461"/>
              </a:cxn>
              <a:cxn ang="0">
                <a:pos x="205546" y="1176212"/>
              </a:cxn>
              <a:cxn ang="0">
                <a:pos x="0" y="1268358"/>
              </a:cxn>
              <a:cxn ang="0">
                <a:pos x="0" y="1338047"/>
              </a:cxn>
            </a:cxnLst>
            <a:pathLst>
              <a:path w="820" h="3366">
                <a:moveTo>
                  <a:pt x="0" y="1728"/>
                </a:moveTo>
                <a:cubicBezTo>
                  <a:pt x="129" y="1738"/>
                  <a:pt x="216" y="1780"/>
                  <a:pt x="261" y="1854"/>
                </a:cubicBezTo>
                <a:cubicBezTo>
                  <a:pt x="306" y="1928"/>
                  <a:pt x="328" y="2026"/>
                  <a:pt x="328" y="2144"/>
                </a:cubicBezTo>
                <a:lnTo>
                  <a:pt x="328" y="2785"/>
                </a:lnTo>
                <a:cubicBezTo>
                  <a:pt x="328" y="3004"/>
                  <a:pt x="368" y="3155"/>
                  <a:pt x="448" y="3239"/>
                </a:cubicBezTo>
                <a:cubicBezTo>
                  <a:pt x="527" y="3324"/>
                  <a:pt x="651" y="3366"/>
                  <a:pt x="820" y="3366"/>
                </a:cubicBezTo>
                <a:lnTo>
                  <a:pt x="820" y="3262"/>
                </a:lnTo>
                <a:cubicBezTo>
                  <a:pt x="681" y="3262"/>
                  <a:pt x="586" y="3224"/>
                  <a:pt x="537" y="3150"/>
                </a:cubicBezTo>
                <a:cubicBezTo>
                  <a:pt x="487" y="3075"/>
                  <a:pt x="462" y="2974"/>
                  <a:pt x="462" y="2845"/>
                </a:cubicBezTo>
                <a:lnTo>
                  <a:pt x="462" y="2115"/>
                </a:lnTo>
                <a:cubicBezTo>
                  <a:pt x="462" y="1976"/>
                  <a:pt x="430" y="1871"/>
                  <a:pt x="366" y="1802"/>
                </a:cubicBezTo>
                <a:cubicBezTo>
                  <a:pt x="301" y="1733"/>
                  <a:pt x="224" y="1698"/>
                  <a:pt x="134" y="1698"/>
                </a:cubicBezTo>
                <a:lnTo>
                  <a:pt x="134" y="1668"/>
                </a:lnTo>
                <a:cubicBezTo>
                  <a:pt x="214" y="1668"/>
                  <a:pt x="289" y="1638"/>
                  <a:pt x="358" y="1578"/>
                </a:cubicBezTo>
                <a:cubicBezTo>
                  <a:pt x="427" y="1519"/>
                  <a:pt x="462" y="1410"/>
                  <a:pt x="462" y="1251"/>
                </a:cubicBezTo>
                <a:lnTo>
                  <a:pt x="462" y="521"/>
                </a:lnTo>
                <a:cubicBezTo>
                  <a:pt x="462" y="382"/>
                  <a:pt x="487" y="277"/>
                  <a:pt x="537" y="208"/>
                </a:cubicBezTo>
                <a:cubicBezTo>
                  <a:pt x="586" y="139"/>
                  <a:pt x="681" y="104"/>
                  <a:pt x="820" y="104"/>
                </a:cubicBezTo>
                <a:lnTo>
                  <a:pt x="820" y="0"/>
                </a:lnTo>
                <a:cubicBezTo>
                  <a:pt x="651" y="0"/>
                  <a:pt x="527" y="42"/>
                  <a:pt x="448" y="126"/>
                </a:cubicBezTo>
                <a:cubicBezTo>
                  <a:pt x="368" y="211"/>
                  <a:pt x="328" y="362"/>
                  <a:pt x="328" y="581"/>
                </a:cubicBezTo>
                <a:lnTo>
                  <a:pt x="328" y="1221"/>
                </a:lnTo>
                <a:cubicBezTo>
                  <a:pt x="328" y="1360"/>
                  <a:pt x="303" y="1459"/>
                  <a:pt x="254" y="1519"/>
                </a:cubicBezTo>
                <a:cubicBezTo>
                  <a:pt x="204" y="1578"/>
                  <a:pt x="120" y="1618"/>
                  <a:pt x="0" y="1638"/>
                </a:cubicBezTo>
                <a:lnTo>
                  <a:pt x="0" y="172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" name="Oval 15"/>
          <p:cNvSpPr/>
          <p:nvPr/>
        </p:nvSpPr>
        <p:spPr>
          <a:xfrm>
            <a:off x="9864725" y="2652713"/>
            <a:ext cx="1146175" cy="1146175"/>
          </a:xfrm>
          <a:prstGeom prst="ellipse">
            <a:avLst/>
          </a:prstGeom>
          <a:solidFill>
            <a:schemeClr val="bg1"/>
          </a:solidFill>
          <a:ln w="10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Oval 16"/>
          <p:cNvSpPr/>
          <p:nvPr/>
        </p:nvSpPr>
        <p:spPr>
          <a:xfrm>
            <a:off x="1042988" y="2789238"/>
            <a:ext cx="1146175" cy="1147762"/>
          </a:xfrm>
          <a:prstGeom prst="ellipse">
            <a:avLst/>
          </a:prstGeom>
          <a:solidFill>
            <a:schemeClr val="bg2"/>
          </a:solidFill>
          <a:ln w="10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Freeform 17"/>
          <p:cNvSpPr/>
          <p:nvPr/>
        </p:nvSpPr>
        <p:spPr>
          <a:xfrm>
            <a:off x="3265488" y="2511425"/>
            <a:ext cx="5351462" cy="2890838"/>
          </a:xfrm>
          <a:custGeom>
            <a:avLst/>
            <a:gdLst/>
            <a:ahLst/>
            <a:cxnLst>
              <a:cxn ang="0">
                <a:pos x="140288" y="0"/>
              </a:cxn>
              <a:cxn ang="0">
                <a:pos x="5211175" y="0"/>
              </a:cxn>
              <a:cxn ang="0">
                <a:pos x="5351463" y="130521"/>
              </a:cxn>
              <a:cxn ang="0">
                <a:pos x="5351463" y="2760022"/>
              </a:cxn>
              <a:cxn ang="0">
                <a:pos x="5211175" y="2890543"/>
              </a:cxn>
              <a:cxn ang="0">
                <a:pos x="140288" y="2890543"/>
              </a:cxn>
              <a:cxn ang="0">
                <a:pos x="0" y="2760022"/>
              </a:cxn>
              <a:cxn ang="0">
                <a:pos x="0" y="130521"/>
              </a:cxn>
              <a:cxn ang="0">
                <a:pos x="140288" y="0"/>
              </a:cxn>
            </a:cxnLst>
            <a:pathLst>
              <a:path w="6523" h="3787">
                <a:moveTo>
                  <a:pt x="171" y="0"/>
                </a:moveTo>
                <a:lnTo>
                  <a:pt x="6352" y="0"/>
                </a:lnTo>
                <a:cubicBezTo>
                  <a:pt x="6446" y="0"/>
                  <a:pt x="6523" y="77"/>
                  <a:pt x="6523" y="171"/>
                </a:cubicBezTo>
                <a:lnTo>
                  <a:pt x="6523" y="3616"/>
                </a:lnTo>
                <a:cubicBezTo>
                  <a:pt x="6523" y="3710"/>
                  <a:pt x="6446" y="3787"/>
                  <a:pt x="6352" y="3787"/>
                </a:cubicBezTo>
                <a:lnTo>
                  <a:pt x="171" y="3787"/>
                </a:lnTo>
                <a:cubicBezTo>
                  <a:pt x="77" y="3787"/>
                  <a:pt x="0" y="3710"/>
                  <a:pt x="0" y="3616"/>
                </a:cubicBezTo>
                <a:lnTo>
                  <a:pt x="0" y="171"/>
                </a:lnTo>
                <a:cubicBezTo>
                  <a:pt x="0" y="77"/>
                  <a:pt x="77" y="0"/>
                  <a:pt x="171" y="0"/>
                </a:cubicBezTo>
                <a:close/>
              </a:path>
            </a:pathLst>
          </a:custGeom>
          <a:noFill/>
          <a:ln w="10" cap="flat" cmpd="sng">
            <a:solidFill>
              <a:schemeClr val="accent1"/>
            </a:solidFill>
            <a:prstDash val="dash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9" name="Freeform 18"/>
          <p:cNvSpPr>
            <a:spLocks noEditPoints="1"/>
          </p:cNvSpPr>
          <p:nvPr/>
        </p:nvSpPr>
        <p:spPr>
          <a:xfrm>
            <a:off x="3906838" y="2032000"/>
            <a:ext cx="493712" cy="339725"/>
          </a:xfrm>
          <a:custGeom>
            <a:avLst/>
            <a:gdLst/>
            <a:ahLst/>
            <a:cxnLst>
              <a:cxn ang="0">
                <a:pos x="123630" y="340033"/>
              </a:cxn>
              <a:cxn ang="0">
                <a:pos x="123630" y="170017"/>
              </a:cxn>
              <a:cxn ang="0">
                <a:pos x="0" y="170017"/>
              </a:cxn>
              <a:cxn ang="0">
                <a:pos x="246452" y="0"/>
              </a:cxn>
              <a:cxn ang="0">
                <a:pos x="493713" y="170017"/>
              </a:cxn>
              <a:cxn ang="0">
                <a:pos x="370083" y="170017"/>
              </a:cxn>
              <a:cxn ang="0">
                <a:pos x="370083" y="340033"/>
              </a:cxn>
              <a:cxn ang="0">
                <a:pos x="123630" y="340033"/>
              </a:cxn>
              <a:cxn ang="0">
                <a:pos x="246452" y="340033"/>
              </a:cxn>
            </a:cxnLst>
            <a:pathLst>
              <a:path w="611" h="610">
                <a:moveTo>
                  <a:pt x="153" y="610"/>
                </a:moveTo>
                <a:lnTo>
                  <a:pt x="153" y="305"/>
                </a:lnTo>
                <a:lnTo>
                  <a:pt x="0" y="305"/>
                </a:lnTo>
                <a:lnTo>
                  <a:pt x="305" y="0"/>
                </a:lnTo>
                <a:lnTo>
                  <a:pt x="611" y="305"/>
                </a:lnTo>
                <a:lnTo>
                  <a:pt x="458" y="305"/>
                </a:lnTo>
                <a:lnTo>
                  <a:pt x="458" y="610"/>
                </a:lnTo>
                <a:lnTo>
                  <a:pt x="153" y="610"/>
                </a:lnTo>
                <a:close/>
                <a:moveTo>
                  <a:pt x="305" y="610"/>
                </a:moveTo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" name="Freeform 19"/>
          <p:cNvSpPr>
            <a:spLocks noEditPoints="1"/>
          </p:cNvSpPr>
          <p:nvPr/>
        </p:nvSpPr>
        <p:spPr>
          <a:xfrm>
            <a:off x="5694363" y="2032000"/>
            <a:ext cx="493712" cy="339725"/>
          </a:xfrm>
          <a:custGeom>
            <a:avLst/>
            <a:gdLst/>
            <a:ahLst/>
            <a:cxnLst>
              <a:cxn ang="0">
                <a:pos x="123630" y="340033"/>
              </a:cxn>
              <a:cxn ang="0">
                <a:pos x="123630" y="170017"/>
              </a:cxn>
              <a:cxn ang="0">
                <a:pos x="0" y="170017"/>
              </a:cxn>
              <a:cxn ang="0">
                <a:pos x="246452" y="0"/>
              </a:cxn>
              <a:cxn ang="0">
                <a:pos x="493713" y="170017"/>
              </a:cxn>
              <a:cxn ang="0">
                <a:pos x="370083" y="170017"/>
              </a:cxn>
              <a:cxn ang="0">
                <a:pos x="370083" y="340033"/>
              </a:cxn>
              <a:cxn ang="0">
                <a:pos x="123630" y="340033"/>
              </a:cxn>
              <a:cxn ang="0">
                <a:pos x="246452" y="340033"/>
              </a:cxn>
            </a:cxnLst>
            <a:pathLst>
              <a:path w="611" h="610">
                <a:moveTo>
                  <a:pt x="153" y="610"/>
                </a:moveTo>
                <a:lnTo>
                  <a:pt x="153" y="305"/>
                </a:lnTo>
                <a:lnTo>
                  <a:pt x="0" y="305"/>
                </a:lnTo>
                <a:lnTo>
                  <a:pt x="305" y="0"/>
                </a:lnTo>
                <a:lnTo>
                  <a:pt x="611" y="305"/>
                </a:lnTo>
                <a:lnTo>
                  <a:pt x="458" y="305"/>
                </a:lnTo>
                <a:lnTo>
                  <a:pt x="458" y="610"/>
                </a:lnTo>
                <a:lnTo>
                  <a:pt x="153" y="610"/>
                </a:lnTo>
                <a:close/>
                <a:moveTo>
                  <a:pt x="305" y="610"/>
                </a:moveTo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1" name="Freeform 20"/>
          <p:cNvSpPr>
            <a:spLocks noEditPoints="1"/>
          </p:cNvSpPr>
          <p:nvPr/>
        </p:nvSpPr>
        <p:spPr>
          <a:xfrm>
            <a:off x="7531100" y="2032000"/>
            <a:ext cx="493713" cy="339725"/>
          </a:xfrm>
          <a:custGeom>
            <a:avLst/>
            <a:gdLst/>
            <a:ahLst/>
            <a:cxnLst>
              <a:cxn ang="0">
                <a:pos x="123630" y="340033"/>
              </a:cxn>
              <a:cxn ang="0">
                <a:pos x="123630" y="170017"/>
              </a:cxn>
              <a:cxn ang="0">
                <a:pos x="0" y="170017"/>
              </a:cxn>
              <a:cxn ang="0">
                <a:pos x="246452" y="0"/>
              </a:cxn>
              <a:cxn ang="0">
                <a:pos x="493713" y="170017"/>
              </a:cxn>
              <a:cxn ang="0">
                <a:pos x="370083" y="170017"/>
              </a:cxn>
              <a:cxn ang="0">
                <a:pos x="370083" y="340033"/>
              </a:cxn>
              <a:cxn ang="0">
                <a:pos x="123630" y="340033"/>
              </a:cxn>
              <a:cxn ang="0">
                <a:pos x="246452" y="340033"/>
              </a:cxn>
            </a:cxnLst>
            <a:pathLst>
              <a:path w="611" h="610">
                <a:moveTo>
                  <a:pt x="153" y="610"/>
                </a:moveTo>
                <a:lnTo>
                  <a:pt x="153" y="305"/>
                </a:lnTo>
                <a:lnTo>
                  <a:pt x="0" y="305"/>
                </a:lnTo>
                <a:lnTo>
                  <a:pt x="305" y="0"/>
                </a:lnTo>
                <a:lnTo>
                  <a:pt x="611" y="305"/>
                </a:lnTo>
                <a:lnTo>
                  <a:pt x="458" y="305"/>
                </a:lnTo>
                <a:lnTo>
                  <a:pt x="458" y="610"/>
                </a:lnTo>
                <a:lnTo>
                  <a:pt x="153" y="610"/>
                </a:lnTo>
                <a:close/>
                <a:moveTo>
                  <a:pt x="305" y="610"/>
                </a:moveTo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2" name="Freeform 21"/>
          <p:cNvSpPr/>
          <p:nvPr/>
        </p:nvSpPr>
        <p:spPr bwMode="auto">
          <a:xfrm>
            <a:off x="3195638" y="1538288"/>
            <a:ext cx="5554663" cy="423863"/>
          </a:xfrm>
          <a:custGeom>
            <a:avLst/>
            <a:gdLst>
              <a:gd name="T0" fmla="*/ 36 w 2150"/>
              <a:gd name="T1" fmla="*/ 0 h 412"/>
              <a:gd name="T2" fmla="*/ 2113 w 2150"/>
              <a:gd name="T3" fmla="*/ 0 h 412"/>
              <a:gd name="T4" fmla="*/ 2150 w 2150"/>
              <a:gd name="T5" fmla="*/ 36 h 412"/>
              <a:gd name="T6" fmla="*/ 2150 w 2150"/>
              <a:gd name="T7" fmla="*/ 375 h 412"/>
              <a:gd name="T8" fmla="*/ 2113 w 2150"/>
              <a:gd name="T9" fmla="*/ 412 h 412"/>
              <a:gd name="T10" fmla="*/ 36 w 2150"/>
              <a:gd name="T11" fmla="*/ 412 h 412"/>
              <a:gd name="T12" fmla="*/ 0 w 2150"/>
              <a:gd name="T13" fmla="*/ 375 h 412"/>
              <a:gd name="T14" fmla="*/ 0 w 2150"/>
              <a:gd name="T15" fmla="*/ 36 h 412"/>
              <a:gd name="T16" fmla="*/ 36 w 2150"/>
              <a:gd name="T17" fmla="*/ 0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50" h="412">
                <a:moveTo>
                  <a:pt x="36" y="0"/>
                </a:moveTo>
                <a:lnTo>
                  <a:pt x="2113" y="0"/>
                </a:lnTo>
                <a:cubicBezTo>
                  <a:pt x="2133" y="0"/>
                  <a:pt x="2150" y="16"/>
                  <a:pt x="2150" y="36"/>
                </a:cubicBezTo>
                <a:lnTo>
                  <a:pt x="2150" y="375"/>
                </a:lnTo>
                <a:cubicBezTo>
                  <a:pt x="2150" y="395"/>
                  <a:pt x="2133" y="412"/>
                  <a:pt x="2113" y="412"/>
                </a:cubicBezTo>
                <a:lnTo>
                  <a:pt x="36" y="412"/>
                </a:lnTo>
                <a:cubicBezTo>
                  <a:pt x="16" y="412"/>
                  <a:pt x="0" y="395"/>
                  <a:pt x="0" y="375"/>
                </a:cubicBezTo>
                <a:lnTo>
                  <a:pt x="0" y="36"/>
                </a:lnTo>
                <a:cubicBezTo>
                  <a:pt x="0" y="16"/>
                  <a:pt x="16" y="0"/>
                  <a:pt x="36" y="0"/>
                </a:cubicBezTo>
                <a:close/>
              </a:path>
            </a:pathLst>
          </a:custGeom>
          <a:solidFill>
            <a:schemeClr val="accent4"/>
          </a:solidFill>
          <a:ln w="10" cap="flat">
            <a:solidFill>
              <a:schemeClr val="accent2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962525" y="2674938"/>
            <a:ext cx="1931988" cy="542925"/>
            <a:chOff x="3670399" y="2817261"/>
            <a:chExt cx="1931287" cy="542691"/>
          </a:xfrm>
        </p:grpSpPr>
        <p:sp>
          <p:nvSpPr>
            <p:cNvPr id="33805" name="Freeform 9"/>
            <p:cNvSpPr/>
            <p:nvPr/>
          </p:nvSpPr>
          <p:spPr>
            <a:xfrm>
              <a:off x="3670399" y="2817261"/>
              <a:ext cx="1931287" cy="525040"/>
            </a:xfrm>
            <a:custGeom>
              <a:avLst/>
              <a:gdLst/>
              <a:ahLst/>
              <a:cxnLst>
                <a:cxn ang="0">
                  <a:pos x="42996" y="0"/>
                </a:cxn>
                <a:cxn ang="0">
                  <a:pos x="1887586" y="0"/>
                </a:cxn>
                <a:cxn ang="0">
                  <a:pos x="1931287" y="47041"/>
                </a:cxn>
                <a:cxn ang="0">
                  <a:pos x="1931287" y="478758"/>
                </a:cxn>
                <a:cxn ang="0">
                  <a:pos x="1887586" y="525040"/>
                </a:cxn>
                <a:cxn ang="0">
                  <a:pos x="42996" y="525040"/>
                </a:cxn>
                <a:cxn ang="0">
                  <a:pos x="0" y="478758"/>
                </a:cxn>
                <a:cxn ang="0">
                  <a:pos x="0" y="47041"/>
                </a:cxn>
                <a:cxn ang="0">
                  <a:pos x="42996" y="0"/>
                </a:cxn>
              </a:cxnLst>
              <a:pathLst>
                <a:path w="2740" h="692">
                  <a:moveTo>
                    <a:pt x="61" y="0"/>
                  </a:moveTo>
                  <a:lnTo>
                    <a:pt x="2678" y="0"/>
                  </a:lnTo>
                  <a:cubicBezTo>
                    <a:pt x="2712" y="0"/>
                    <a:pt x="2740" y="28"/>
                    <a:pt x="2740" y="62"/>
                  </a:cubicBezTo>
                  <a:lnTo>
                    <a:pt x="2740" y="631"/>
                  </a:lnTo>
                  <a:cubicBezTo>
                    <a:pt x="2740" y="665"/>
                    <a:pt x="2712" y="692"/>
                    <a:pt x="2678" y="692"/>
                  </a:cubicBezTo>
                  <a:lnTo>
                    <a:pt x="61" y="692"/>
                  </a:lnTo>
                  <a:cubicBezTo>
                    <a:pt x="28" y="692"/>
                    <a:pt x="0" y="665"/>
                    <a:pt x="0" y="631"/>
                  </a:cubicBezTo>
                  <a:lnTo>
                    <a:pt x="0" y="62"/>
                  </a:lnTo>
                  <a:cubicBezTo>
                    <a:pt x="0" y="28"/>
                    <a:pt x="28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 w="1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62529" y="2877105"/>
              <a:ext cx="1401571" cy="482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defTabSz="914400" rtl="0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kern="1200" cap="none" spc="0" normalizeH="0" baseline="0" noProof="0" dirty="0">
                  <a:solidFill>
                    <a:schemeClr val="accent2"/>
                  </a:solidFill>
                  <a:latin typeface="+mj-ea"/>
                  <a:ea typeface="+mj-ea"/>
                  <a:cs typeface="+mn-cs"/>
                </a:rPr>
                <a:t>分类积分</a:t>
              </a:r>
              <a:endParaRPr kumimoji="0" lang="zh-CN" altLang="en-US" sz="2400" kern="1200" cap="none" spc="0" normalizeH="0" baseline="0" noProof="0" dirty="0">
                <a:solidFill>
                  <a:schemeClr val="accent2"/>
                </a:solidFill>
                <a:latin typeface="+mj-ea"/>
                <a:ea typeface="+mj-ea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962525" y="3357563"/>
            <a:ext cx="1931988" cy="539750"/>
            <a:chOff x="3670399" y="3499961"/>
            <a:chExt cx="1931287" cy="539464"/>
          </a:xfrm>
        </p:grpSpPr>
        <p:sp>
          <p:nvSpPr>
            <p:cNvPr id="33808" name="Freeform 10"/>
            <p:cNvSpPr/>
            <p:nvPr/>
          </p:nvSpPr>
          <p:spPr>
            <a:xfrm>
              <a:off x="3670399" y="3499961"/>
              <a:ext cx="1931287" cy="525040"/>
            </a:xfrm>
            <a:custGeom>
              <a:avLst/>
              <a:gdLst/>
              <a:ahLst/>
              <a:cxnLst>
                <a:cxn ang="0">
                  <a:pos x="42996" y="0"/>
                </a:cxn>
                <a:cxn ang="0">
                  <a:pos x="1887586" y="0"/>
                </a:cxn>
                <a:cxn ang="0">
                  <a:pos x="1931287" y="47041"/>
                </a:cxn>
                <a:cxn ang="0">
                  <a:pos x="1931287" y="478758"/>
                </a:cxn>
                <a:cxn ang="0">
                  <a:pos x="1887586" y="525040"/>
                </a:cxn>
                <a:cxn ang="0">
                  <a:pos x="42996" y="525040"/>
                </a:cxn>
                <a:cxn ang="0">
                  <a:pos x="0" y="478758"/>
                </a:cxn>
                <a:cxn ang="0">
                  <a:pos x="0" y="47041"/>
                </a:cxn>
                <a:cxn ang="0">
                  <a:pos x="42996" y="0"/>
                </a:cxn>
              </a:cxnLst>
              <a:pathLst>
                <a:path w="2740" h="692">
                  <a:moveTo>
                    <a:pt x="61" y="0"/>
                  </a:moveTo>
                  <a:lnTo>
                    <a:pt x="2678" y="0"/>
                  </a:lnTo>
                  <a:cubicBezTo>
                    <a:pt x="2712" y="0"/>
                    <a:pt x="2740" y="28"/>
                    <a:pt x="2740" y="62"/>
                  </a:cubicBezTo>
                  <a:lnTo>
                    <a:pt x="2740" y="631"/>
                  </a:lnTo>
                  <a:cubicBezTo>
                    <a:pt x="2740" y="665"/>
                    <a:pt x="2712" y="692"/>
                    <a:pt x="2678" y="692"/>
                  </a:cubicBezTo>
                  <a:lnTo>
                    <a:pt x="61" y="692"/>
                  </a:lnTo>
                  <a:cubicBezTo>
                    <a:pt x="28" y="692"/>
                    <a:pt x="0" y="665"/>
                    <a:pt x="0" y="631"/>
                  </a:cubicBezTo>
                  <a:lnTo>
                    <a:pt x="0" y="62"/>
                  </a:lnTo>
                  <a:cubicBezTo>
                    <a:pt x="0" y="28"/>
                    <a:pt x="28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 w="1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940680" y="3556578"/>
              <a:ext cx="1401571" cy="482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defTabSz="914400" rtl="0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kern="1200" cap="none" spc="0" normalizeH="0" baseline="0" noProof="0" dirty="0" smtClean="0">
                  <a:solidFill>
                    <a:schemeClr val="accent2"/>
                  </a:solidFill>
                  <a:latin typeface="+mj-ea"/>
                  <a:ea typeface="+mj-ea"/>
                  <a:cs typeface="+mn-cs"/>
                </a:rPr>
                <a:t>回收积分</a:t>
              </a:r>
              <a:endParaRPr kumimoji="0" lang="zh-CN" altLang="en-US" sz="2400" kern="1200" cap="none" spc="0" normalizeH="0" baseline="0" noProof="0" dirty="0">
                <a:solidFill>
                  <a:schemeClr val="accent2"/>
                </a:solidFill>
                <a:latin typeface="+mj-ea"/>
                <a:ea typeface="+mj-ea"/>
                <a:cs typeface="+mn-cs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962525" y="4046538"/>
            <a:ext cx="1931988" cy="528637"/>
            <a:chOff x="3670399" y="4188610"/>
            <a:chExt cx="1931287" cy="528412"/>
          </a:xfrm>
        </p:grpSpPr>
        <p:sp>
          <p:nvSpPr>
            <p:cNvPr id="33811" name="Freeform 11"/>
            <p:cNvSpPr/>
            <p:nvPr/>
          </p:nvSpPr>
          <p:spPr>
            <a:xfrm>
              <a:off x="3670399" y="4188610"/>
              <a:ext cx="1931287" cy="526527"/>
            </a:xfrm>
            <a:custGeom>
              <a:avLst/>
              <a:gdLst/>
              <a:ahLst/>
              <a:cxnLst>
                <a:cxn ang="0">
                  <a:pos x="42996" y="0"/>
                </a:cxn>
                <a:cxn ang="0">
                  <a:pos x="1887586" y="0"/>
                </a:cxn>
                <a:cxn ang="0">
                  <a:pos x="1931287" y="46414"/>
                </a:cxn>
                <a:cxn ang="0">
                  <a:pos x="1931287" y="480113"/>
                </a:cxn>
                <a:cxn ang="0">
                  <a:pos x="1887586" y="526527"/>
                </a:cxn>
                <a:cxn ang="0">
                  <a:pos x="42996" y="526527"/>
                </a:cxn>
                <a:cxn ang="0">
                  <a:pos x="0" y="480113"/>
                </a:cxn>
                <a:cxn ang="0">
                  <a:pos x="0" y="46414"/>
                </a:cxn>
                <a:cxn ang="0">
                  <a:pos x="42996" y="0"/>
                </a:cxn>
              </a:cxnLst>
              <a:pathLst>
                <a:path w="2740" h="692">
                  <a:moveTo>
                    <a:pt x="61" y="0"/>
                  </a:moveTo>
                  <a:lnTo>
                    <a:pt x="2678" y="0"/>
                  </a:lnTo>
                  <a:cubicBezTo>
                    <a:pt x="2712" y="0"/>
                    <a:pt x="2740" y="27"/>
                    <a:pt x="2740" y="61"/>
                  </a:cubicBezTo>
                  <a:lnTo>
                    <a:pt x="2740" y="631"/>
                  </a:lnTo>
                  <a:cubicBezTo>
                    <a:pt x="2740" y="664"/>
                    <a:pt x="2712" y="692"/>
                    <a:pt x="2678" y="692"/>
                  </a:cubicBezTo>
                  <a:lnTo>
                    <a:pt x="61" y="692"/>
                  </a:lnTo>
                  <a:cubicBezTo>
                    <a:pt x="28" y="692"/>
                    <a:pt x="0" y="664"/>
                    <a:pt x="0" y="631"/>
                  </a:cubicBezTo>
                  <a:lnTo>
                    <a:pt x="0" y="61"/>
                  </a:lnTo>
                  <a:cubicBezTo>
                    <a:pt x="0" y="27"/>
                    <a:pt x="28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 w="1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940680" y="4234267"/>
              <a:ext cx="1401571" cy="482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defTabSz="914400" rtl="0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kern="1200" cap="none" spc="0" normalizeH="0" baseline="0" noProof="0" dirty="0" smtClean="0">
                  <a:solidFill>
                    <a:schemeClr val="accent2"/>
                  </a:solidFill>
                  <a:latin typeface="+mj-ea"/>
                  <a:ea typeface="+mj-ea"/>
                  <a:cs typeface="+mn-cs"/>
                </a:rPr>
                <a:t>宣传积分</a:t>
              </a:r>
              <a:endParaRPr kumimoji="0" lang="zh-CN" altLang="en-US" sz="2400" kern="1200" cap="none" spc="0" normalizeH="0" baseline="0" noProof="0" dirty="0">
                <a:solidFill>
                  <a:schemeClr val="accent2"/>
                </a:solidFill>
                <a:latin typeface="+mj-ea"/>
                <a:ea typeface="+mj-ea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962525" y="4730750"/>
            <a:ext cx="1931988" cy="534988"/>
            <a:chOff x="3670399" y="4872797"/>
            <a:chExt cx="1931287" cy="534779"/>
          </a:xfrm>
        </p:grpSpPr>
        <p:sp>
          <p:nvSpPr>
            <p:cNvPr id="33814" name="Freeform 12"/>
            <p:cNvSpPr/>
            <p:nvPr/>
          </p:nvSpPr>
          <p:spPr>
            <a:xfrm>
              <a:off x="3670399" y="4872797"/>
              <a:ext cx="1931287" cy="525040"/>
            </a:xfrm>
            <a:custGeom>
              <a:avLst/>
              <a:gdLst/>
              <a:ahLst/>
              <a:cxnLst>
                <a:cxn ang="0">
                  <a:pos x="42996" y="0"/>
                </a:cxn>
                <a:cxn ang="0">
                  <a:pos x="1887586" y="0"/>
                </a:cxn>
                <a:cxn ang="0">
                  <a:pos x="1931287" y="46282"/>
                </a:cxn>
                <a:cxn ang="0">
                  <a:pos x="1931287" y="478758"/>
                </a:cxn>
                <a:cxn ang="0">
                  <a:pos x="1887586" y="525040"/>
                </a:cxn>
                <a:cxn ang="0">
                  <a:pos x="42996" y="525040"/>
                </a:cxn>
                <a:cxn ang="0">
                  <a:pos x="0" y="478758"/>
                </a:cxn>
                <a:cxn ang="0">
                  <a:pos x="0" y="46282"/>
                </a:cxn>
                <a:cxn ang="0">
                  <a:pos x="42996" y="0"/>
                </a:cxn>
              </a:cxnLst>
              <a:pathLst>
                <a:path w="2740" h="692">
                  <a:moveTo>
                    <a:pt x="61" y="0"/>
                  </a:moveTo>
                  <a:lnTo>
                    <a:pt x="2678" y="0"/>
                  </a:lnTo>
                  <a:cubicBezTo>
                    <a:pt x="2712" y="0"/>
                    <a:pt x="2740" y="27"/>
                    <a:pt x="2740" y="61"/>
                  </a:cubicBezTo>
                  <a:lnTo>
                    <a:pt x="2740" y="631"/>
                  </a:lnTo>
                  <a:cubicBezTo>
                    <a:pt x="2740" y="664"/>
                    <a:pt x="2712" y="692"/>
                    <a:pt x="2678" y="692"/>
                  </a:cubicBezTo>
                  <a:lnTo>
                    <a:pt x="61" y="692"/>
                  </a:lnTo>
                  <a:cubicBezTo>
                    <a:pt x="28" y="692"/>
                    <a:pt x="0" y="664"/>
                    <a:pt x="0" y="631"/>
                  </a:cubicBezTo>
                  <a:lnTo>
                    <a:pt x="0" y="61"/>
                  </a:lnTo>
                  <a:cubicBezTo>
                    <a:pt x="0" y="27"/>
                    <a:pt x="28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 w="1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940680" y="4924730"/>
              <a:ext cx="1401571" cy="482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defTabSz="914400" rtl="0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kern="1200" cap="none" spc="0" normalizeH="0" baseline="0" noProof="0" dirty="0" smtClean="0">
                  <a:solidFill>
                    <a:schemeClr val="accent2"/>
                  </a:solidFill>
                  <a:latin typeface="+mj-ea"/>
                  <a:ea typeface="+mj-ea"/>
                  <a:cs typeface="+mn-cs"/>
                </a:rPr>
                <a:t>活动积分</a:t>
              </a:r>
              <a:endParaRPr kumimoji="0" lang="zh-CN" altLang="en-US" sz="2400" kern="1200" cap="none" spc="0" normalizeH="0" baseline="0" noProof="0" dirty="0">
                <a:solidFill>
                  <a:schemeClr val="accent2"/>
                </a:solidFill>
                <a:latin typeface="+mj-ea"/>
                <a:ea typeface="+mj-ea"/>
                <a:cs typeface="+mn-cs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015538" y="2763838"/>
            <a:ext cx="903288" cy="954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 dirty="0" smtClean="0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社区</a:t>
            </a:r>
            <a:endParaRPr kumimoji="0" lang="en-US" altLang="zh-CN" sz="2800" b="1" kern="1200" cap="none" spc="0" normalizeH="0" baseline="0" noProof="0" dirty="0" smtClean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 dirty="0" smtClean="0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电商</a:t>
            </a:r>
            <a:endParaRPr kumimoji="0" lang="zh-CN" altLang="en-US" sz="2800" b="1" kern="1200" cap="none" spc="0" normalizeH="0" baseline="0" noProof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04913" y="2900363"/>
            <a:ext cx="893763" cy="974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 dirty="0" smtClean="0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垃圾</a:t>
            </a:r>
            <a:endParaRPr kumimoji="0" lang="zh-CN" altLang="en-US" sz="2800" b="1" kern="1200" cap="none" spc="0" normalizeH="0" baseline="0" noProof="0" dirty="0" smtClean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 dirty="0" smtClean="0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分类</a:t>
            </a:r>
            <a:endParaRPr kumimoji="0" lang="zh-CN" altLang="en-US" sz="2800" b="1" kern="1200" cap="none" spc="0" normalizeH="0" baseline="0" noProof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521825" y="3805238"/>
            <a:ext cx="2049463" cy="1754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ctr" defTabSz="914400" rtl="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kern="1200" cap="none" spc="0" normalizeH="0" baseline="0" noProof="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社区</a:t>
            </a:r>
            <a:r>
              <a:rPr kumimoji="0" lang="en-US" altLang="zh-CN" kern="1200" cap="none" spc="0" normalizeH="0" baseline="0" noProof="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O2O</a:t>
            </a:r>
            <a:r>
              <a:rPr kumimoji="0" lang="zh-CN" altLang="en-US" kern="1200" cap="none" spc="0" normalizeH="0" baseline="0" noProof="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服务</a:t>
            </a:r>
            <a:endParaRPr kumimoji="0" lang="zh-CN" altLang="en-US" kern="1200" cap="none" spc="0" normalizeH="0" baseline="0" noProof="0" dirty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  <a:p>
            <a:pPr marL="285750" marR="0" indent="-285750" algn="ctr" defTabSz="914400" rtl="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kern="1200" cap="none" spc="0" normalizeH="0" baseline="0" noProof="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商</a:t>
            </a:r>
            <a:r>
              <a:rPr kumimoji="0" lang="zh-CN" altLang="en-US" kern="1200" cap="none" spc="0" normalizeH="0" baseline="0" noProof="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圈交易信使</a:t>
            </a:r>
            <a:endParaRPr kumimoji="0" lang="zh-CN" altLang="en-US" kern="1200" cap="none" spc="0" normalizeH="0" baseline="0" noProof="0" dirty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  <a:p>
            <a:pPr marL="285750" marR="0" indent="-285750" algn="ctr" defTabSz="914400" rtl="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kern="1200" cap="none" spc="0" normalizeH="0" baseline="0" noProof="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居家</a:t>
            </a:r>
            <a:r>
              <a:rPr kumimoji="0" lang="zh-CN" altLang="en-US" kern="1200" cap="none" spc="0" normalizeH="0" baseline="0" noProof="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电商服务</a:t>
            </a:r>
            <a:endParaRPr kumimoji="0" lang="zh-CN" altLang="en-US" kern="1200" cap="none" spc="0" normalizeH="0" baseline="0" noProof="0" dirty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  <a:p>
            <a:pPr marL="285750" marR="0" indent="-285750" algn="ctr" defTabSz="914400" rtl="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zh-CN" altLang="en-US" kern="1200" cap="none" spc="0" normalizeH="0" baseline="0" noProof="0" dirty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96900" y="3937000"/>
            <a:ext cx="203835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ctr" defTabSz="914400" rtl="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kern="1200" cap="none" spc="0" normalizeH="0" baseline="0" noProof="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分类知识传播</a:t>
            </a:r>
            <a:endParaRPr kumimoji="0" lang="zh-CN" altLang="en-US" kern="1200" cap="none" spc="0" normalizeH="0" baseline="0" noProof="0" dirty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  <a:p>
            <a:pPr marL="285750" marR="0" indent="-285750" algn="ctr" defTabSz="914400" rtl="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kern="1200" cap="none" spc="0" normalizeH="0" baseline="0" noProof="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分类追溯管理</a:t>
            </a:r>
            <a:endParaRPr kumimoji="0" lang="zh-CN" altLang="en-US" kern="1200" cap="none" spc="0" normalizeH="0" baseline="0" noProof="0" dirty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  <a:p>
            <a:pPr marL="285750" marR="0" indent="-285750" algn="ctr" defTabSz="914400" rtl="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kern="1200" cap="none" spc="0" normalizeH="0" baseline="0" noProof="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全民公益组建</a:t>
            </a:r>
            <a:endParaRPr kumimoji="0" lang="zh-CN" altLang="en-US" kern="1200" cap="none" spc="0" normalizeH="0" baseline="0" noProof="0" dirty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143375" y="1487488"/>
            <a:ext cx="2036763" cy="458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rtl="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kern="1200" cap="none" spc="0" normalizeH="0" baseline="0" noProof="0" dirty="0" smtClean="0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1、</a:t>
            </a:r>
            <a:r>
              <a:rPr kumimoji="0" lang="zh-CN" altLang="en-US" kern="1200" cap="none" spc="0" normalizeH="0" baseline="0" noProof="0" dirty="0" smtClean="0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解决生活麻烦</a:t>
            </a:r>
            <a:endParaRPr kumimoji="0" lang="zh-CN" altLang="en-US" kern="1200" cap="none" spc="0" normalizeH="0" baseline="0" noProof="0" dirty="0">
              <a:solidFill>
                <a:schemeClr val="accent2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76950" y="1487488"/>
            <a:ext cx="1728788" cy="458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rtl="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kern="1200" cap="none" spc="0" normalizeH="0" baseline="0" noProof="0" dirty="0" smtClean="0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2、</a:t>
            </a:r>
            <a:r>
              <a:rPr kumimoji="0" lang="zh-CN" altLang="en-US" kern="1200" cap="none" spc="0" normalizeH="0" baseline="0" noProof="0" dirty="0" smtClean="0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增加幸福感</a:t>
            </a:r>
            <a:endParaRPr kumimoji="0" lang="zh-CN" altLang="en-US" kern="1200" cap="none" spc="0" normalizeH="0" baseline="0" noProof="0" dirty="0">
              <a:solidFill>
                <a:schemeClr val="accent2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44" name="Freeform 21"/>
          <p:cNvSpPr/>
          <p:nvPr/>
        </p:nvSpPr>
        <p:spPr bwMode="auto">
          <a:xfrm>
            <a:off x="3195638" y="5888038"/>
            <a:ext cx="5554663" cy="508000"/>
          </a:xfrm>
          <a:custGeom>
            <a:avLst/>
            <a:gdLst>
              <a:gd name="T0" fmla="*/ 36 w 2150"/>
              <a:gd name="T1" fmla="*/ 0 h 412"/>
              <a:gd name="T2" fmla="*/ 2113 w 2150"/>
              <a:gd name="T3" fmla="*/ 0 h 412"/>
              <a:gd name="T4" fmla="*/ 2150 w 2150"/>
              <a:gd name="T5" fmla="*/ 36 h 412"/>
              <a:gd name="T6" fmla="*/ 2150 w 2150"/>
              <a:gd name="T7" fmla="*/ 375 h 412"/>
              <a:gd name="T8" fmla="*/ 2113 w 2150"/>
              <a:gd name="T9" fmla="*/ 412 h 412"/>
              <a:gd name="T10" fmla="*/ 36 w 2150"/>
              <a:gd name="T11" fmla="*/ 412 h 412"/>
              <a:gd name="T12" fmla="*/ 0 w 2150"/>
              <a:gd name="T13" fmla="*/ 375 h 412"/>
              <a:gd name="T14" fmla="*/ 0 w 2150"/>
              <a:gd name="T15" fmla="*/ 36 h 412"/>
              <a:gd name="T16" fmla="*/ 36 w 2150"/>
              <a:gd name="T17" fmla="*/ 0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50" h="412">
                <a:moveTo>
                  <a:pt x="36" y="0"/>
                </a:moveTo>
                <a:lnTo>
                  <a:pt x="2113" y="0"/>
                </a:lnTo>
                <a:cubicBezTo>
                  <a:pt x="2133" y="0"/>
                  <a:pt x="2150" y="16"/>
                  <a:pt x="2150" y="36"/>
                </a:cubicBezTo>
                <a:lnTo>
                  <a:pt x="2150" y="375"/>
                </a:lnTo>
                <a:cubicBezTo>
                  <a:pt x="2150" y="395"/>
                  <a:pt x="2133" y="412"/>
                  <a:pt x="2113" y="412"/>
                </a:cubicBezTo>
                <a:lnTo>
                  <a:pt x="36" y="412"/>
                </a:lnTo>
                <a:cubicBezTo>
                  <a:pt x="16" y="412"/>
                  <a:pt x="0" y="395"/>
                  <a:pt x="0" y="375"/>
                </a:cubicBezTo>
                <a:lnTo>
                  <a:pt x="0" y="36"/>
                </a:lnTo>
                <a:cubicBezTo>
                  <a:pt x="0" y="16"/>
                  <a:pt x="16" y="0"/>
                  <a:pt x="36" y="0"/>
                </a:cubicBezTo>
                <a:close/>
              </a:path>
            </a:pathLst>
          </a:custGeom>
          <a:solidFill>
            <a:schemeClr val="accent4"/>
          </a:solidFill>
          <a:ln w="10" cap="flat">
            <a:solidFill>
              <a:schemeClr val="accent2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354388" y="5888038"/>
            <a:ext cx="203676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rtl="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kern="1200" cap="none" spc="0" normalizeH="0" baseline="0" noProof="0" dirty="0" smtClean="0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1、</a:t>
            </a:r>
            <a:r>
              <a:rPr kumimoji="0" lang="zh-CN" altLang="en-US" kern="1200" cap="none" spc="0" normalizeH="0" baseline="0" noProof="0" dirty="0" smtClean="0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便民</a:t>
            </a:r>
            <a:endParaRPr kumimoji="0" lang="zh-CN" altLang="en-US" kern="1200" cap="none" spc="0" normalizeH="0" baseline="0" noProof="0" dirty="0">
              <a:solidFill>
                <a:schemeClr val="accent2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87963" y="5888038"/>
            <a:ext cx="17287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rtl="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kern="1200" cap="none" spc="0" normalizeH="0" baseline="0" noProof="0" dirty="0" smtClean="0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2、</a:t>
            </a:r>
            <a:r>
              <a:rPr kumimoji="0" lang="zh-CN" altLang="en-US" kern="1200" cap="none" spc="0" normalizeH="0" baseline="0" noProof="0" dirty="0" smtClean="0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利民</a:t>
            </a:r>
            <a:endParaRPr kumimoji="0" lang="zh-CN" altLang="en-US" kern="1200" cap="none" spc="0" normalizeH="0" baseline="0" noProof="0" dirty="0">
              <a:solidFill>
                <a:schemeClr val="accent2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07225" y="5888038"/>
            <a:ext cx="1797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rtl="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kern="1200" cap="none" spc="0" normalizeH="0" baseline="0" noProof="0" dirty="0" smtClean="0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3、</a:t>
            </a:r>
            <a:r>
              <a:rPr kumimoji="0" lang="zh-CN" altLang="en-US" kern="1200" cap="none" spc="0" normalizeH="0" baseline="0" noProof="0" dirty="0" smtClean="0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惠民</a:t>
            </a:r>
            <a:endParaRPr kumimoji="0" lang="zh-CN" altLang="en-US" kern="1200" cap="none" spc="0" normalizeH="0" baseline="0" noProof="0" dirty="0">
              <a:solidFill>
                <a:schemeClr val="accent2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48" name="Freeform 18"/>
          <p:cNvSpPr>
            <a:spLocks noEditPoints="1"/>
          </p:cNvSpPr>
          <p:nvPr/>
        </p:nvSpPr>
        <p:spPr>
          <a:xfrm flipV="1">
            <a:off x="3906838" y="5505450"/>
            <a:ext cx="493712" cy="339725"/>
          </a:xfrm>
          <a:custGeom>
            <a:avLst/>
            <a:gdLst/>
            <a:ahLst/>
            <a:cxnLst>
              <a:cxn ang="0">
                <a:pos x="123630" y="340033"/>
              </a:cxn>
              <a:cxn ang="0">
                <a:pos x="123630" y="170017"/>
              </a:cxn>
              <a:cxn ang="0">
                <a:pos x="0" y="170017"/>
              </a:cxn>
              <a:cxn ang="0">
                <a:pos x="246452" y="0"/>
              </a:cxn>
              <a:cxn ang="0">
                <a:pos x="493713" y="170017"/>
              </a:cxn>
              <a:cxn ang="0">
                <a:pos x="370083" y="170017"/>
              </a:cxn>
              <a:cxn ang="0">
                <a:pos x="370083" y="340033"/>
              </a:cxn>
              <a:cxn ang="0">
                <a:pos x="123630" y="340033"/>
              </a:cxn>
              <a:cxn ang="0">
                <a:pos x="246452" y="340033"/>
              </a:cxn>
            </a:cxnLst>
            <a:pathLst>
              <a:path w="611" h="610">
                <a:moveTo>
                  <a:pt x="153" y="610"/>
                </a:moveTo>
                <a:lnTo>
                  <a:pt x="153" y="305"/>
                </a:lnTo>
                <a:lnTo>
                  <a:pt x="0" y="305"/>
                </a:lnTo>
                <a:lnTo>
                  <a:pt x="305" y="0"/>
                </a:lnTo>
                <a:lnTo>
                  <a:pt x="611" y="305"/>
                </a:lnTo>
                <a:lnTo>
                  <a:pt x="458" y="305"/>
                </a:lnTo>
                <a:lnTo>
                  <a:pt x="458" y="610"/>
                </a:lnTo>
                <a:lnTo>
                  <a:pt x="153" y="610"/>
                </a:lnTo>
                <a:close/>
                <a:moveTo>
                  <a:pt x="305" y="610"/>
                </a:moveTo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49" name="Freeform 19"/>
          <p:cNvSpPr>
            <a:spLocks noEditPoints="1"/>
          </p:cNvSpPr>
          <p:nvPr/>
        </p:nvSpPr>
        <p:spPr>
          <a:xfrm flipV="1">
            <a:off x="5694363" y="5505450"/>
            <a:ext cx="493712" cy="339725"/>
          </a:xfrm>
          <a:custGeom>
            <a:avLst/>
            <a:gdLst/>
            <a:ahLst/>
            <a:cxnLst>
              <a:cxn ang="0">
                <a:pos x="123630" y="340033"/>
              </a:cxn>
              <a:cxn ang="0">
                <a:pos x="123630" y="170017"/>
              </a:cxn>
              <a:cxn ang="0">
                <a:pos x="0" y="170017"/>
              </a:cxn>
              <a:cxn ang="0">
                <a:pos x="246452" y="0"/>
              </a:cxn>
              <a:cxn ang="0">
                <a:pos x="493713" y="170017"/>
              </a:cxn>
              <a:cxn ang="0">
                <a:pos x="370083" y="170017"/>
              </a:cxn>
              <a:cxn ang="0">
                <a:pos x="370083" y="340033"/>
              </a:cxn>
              <a:cxn ang="0">
                <a:pos x="123630" y="340033"/>
              </a:cxn>
              <a:cxn ang="0">
                <a:pos x="246452" y="340033"/>
              </a:cxn>
            </a:cxnLst>
            <a:pathLst>
              <a:path w="611" h="610">
                <a:moveTo>
                  <a:pt x="153" y="610"/>
                </a:moveTo>
                <a:lnTo>
                  <a:pt x="153" y="305"/>
                </a:lnTo>
                <a:lnTo>
                  <a:pt x="0" y="305"/>
                </a:lnTo>
                <a:lnTo>
                  <a:pt x="305" y="0"/>
                </a:lnTo>
                <a:lnTo>
                  <a:pt x="611" y="305"/>
                </a:lnTo>
                <a:lnTo>
                  <a:pt x="458" y="305"/>
                </a:lnTo>
                <a:lnTo>
                  <a:pt x="458" y="610"/>
                </a:lnTo>
                <a:lnTo>
                  <a:pt x="153" y="610"/>
                </a:lnTo>
                <a:close/>
                <a:moveTo>
                  <a:pt x="305" y="610"/>
                </a:moveTo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0" name="Freeform 20"/>
          <p:cNvSpPr>
            <a:spLocks noEditPoints="1"/>
          </p:cNvSpPr>
          <p:nvPr/>
        </p:nvSpPr>
        <p:spPr>
          <a:xfrm flipV="1">
            <a:off x="7531100" y="5505450"/>
            <a:ext cx="493713" cy="339725"/>
          </a:xfrm>
          <a:custGeom>
            <a:avLst/>
            <a:gdLst/>
            <a:ahLst/>
            <a:cxnLst>
              <a:cxn ang="0">
                <a:pos x="123630" y="340033"/>
              </a:cxn>
              <a:cxn ang="0">
                <a:pos x="123630" y="170017"/>
              </a:cxn>
              <a:cxn ang="0">
                <a:pos x="0" y="170017"/>
              </a:cxn>
              <a:cxn ang="0">
                <a:pos x="246452" y="0"/>
              </a:cxn>
              <a:cxn ang="0">
                <a:pos x="493713" y="170017"/>
              </a:cxn>
              <a:cxn ang="0">
                <a:pos x="370083" y="170017"/>
              </a:cxn>
              <a:cxn ang="0">
                <a:pos x="370083" y="340033"/>
              </a:cxn>
              <a:cxn ang="0">
                <a:pos x="123630" y="340033"/>
              </a:cxn>
              <a:cxn ang="0">
                <a:pos x="246452" y="340033"/>
              </a:cxn>
            </a:cxnLst>
            <a:pathLst>
              <a:path w="611" h="610">
                <a:moveTo>
                  <a:pt x="153" y="610"/>
                </a:moveTo>
                <a:lnTo>
                  <a:pt x="153" y="305"/>
                </a:lnTo>
                <a:lnTo>
                  <a:pt x="0" y="305"/>
                </a:lnTo>
                <a:lnTo>
                  <a:pt x="305" y="0"/>
                </a:lnTo>
                <a:lnTo>
                  <a:pt x="611" y="305"/>
                </a:lnTo>
                <a:lnTo>
                  <a:pt x="458" y="305"/>
                </a:lnTo>
                <a:lnTo>
                  <a:pt x="458" y="610"/>
                </a:lnTo>
                <a:lnTo>
                  <a:pt x="153" y="610"/>
                </a:lnTo>
                <a:close/>
                <a:moveTo>
                  <a:pt x="305" y="610"/>
                </a:moveTo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000"/>
                            </p:stCondLst>
                            <p:childTnLst>
                              <p:par>
                                <p:cTn id="10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500"/>
                            </p:stCondLst>
                            <p:childTnLst>
                              <p:par>
                                <p:cTn id="1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7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3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3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" grpId="0" animBg="1"/>
      <p:bldP spid="7" grpId="0" animBg="1"/>
      <p:bldP spid="37" grpId="0"/>
      <p:bldP spid="38" grpId="0"/>
      <p:bldP spid="39" grpId="0"/>
      <p:bldP spid="40" grpId="0"/>
      <p:bldP spid="41" grpId="0"/>
      <p:bldP spid="42" grpId="0"/>
      <p:bldP spid="45" grpId="0"/>
      <p:bldP spid="46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5842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9575"/>
            <a:ext cx="12196763" cy="1368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3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338" y="2197100"/>
            <a:ext cx="368300" cy="444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4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25" y="2012950"/>
            <a:ext cx="252413" cy="41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5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213" y="3592513"/>
            <a:ext cx="290512" cy="212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6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125" y="4418013"/>
            <a:ext cx="246063" cy="3413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7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913" y="2284413"/>
            <a:ext cx="180975" cy="269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8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6563" y="328613"/>
            <a:ext cx="574675" cy="568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9" name="图片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3463" y="1296988"/>
            <a:ext cx="261937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50" name="图片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38" y="681038"/>
            <a:ext cx="434975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51" name="图片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81188" y="2195513"/>
            <a:ext cx="357187" cy="354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2535238" y="3068638"/>
            <a:ext cx="7523162" cy="9731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5400" b="1" dirty="0">
                <a:solidFill>
                  <a:srgbClr val="4848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携手公益塑造美好愿景</a:t>
            </a:r>
            <a:endParaRPr lang="zh-CN" altLang="en-US" sz="5400" b="1" dirty="0">
              <a:solidFill>
                <a:srgbClr val="4848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2905125" y="3971925"/>
            <a:ext cx="680878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Oval 5"/>
          <p:cNvSpPr>
            <a:spLocks noChangeArrowheads="1"/>
          </p:cNvSpPr>
          <p:nvPr/>
        </p:nvSpPr>
        <p:spPr bwMode="auto">
          <a:xfrm>
            <a:off x="5303838" y="1208088"/>
            <a:ext cx="1790700" cy="1803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AD31A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Freeform 6"/>
          <p:cNvSpPr/>
          <p:nvPr/>
        </p:nvSpPr>
        <p:spPr bwMode="auto">
          <a:xfrm>
            <a:off x="6378575" y="2459038"/>
            <a:ext cx="744538" cy="630238"/>
          </a:xfrm>
          <a:custGeom>
            <a:avLst/>
            <a:gdLst>
              <a:gd name="T0" fmla="*/ 1016 w 1016"/>
              <a:gd name="T1" fmla="*/ 13 h 854"/>
              <a:gd name="T2" fmla="*/ 7 w 1016"/>
              <a:gd name="T3" fmla="*/ 854 h 854"/>
              <a:gd name="T4" fmla="*/ 0 w 1016"/>
              <a:gd name="T5" fmla="*/ 817 h 854"/>
              <a:gd name="T6" fmla="*/ 981 w 1016"/>
              <a:gd name="T7" fmla="*/ 0 h 854"/>
              <a:gd name="T8" fmla="*/ 1016 w 1016"/>
              <a:gd name="T9" fmla="*/ 13 h 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6" h="854">
                <a:moveTo>
                  <a:pt x="1016" y="13"/>
                </a:moveTo>
                <a:cubicBezTo>
                  <a:pt x="850" y="443"/>
                  <a:pt x="470" y="766"/>
                  <a:pt x="7" y="854"/>
                </a:cubicBezTo>
                <a:lnTo>
                  <a:pt x="0" y="817"/>
                </a:lnTo>
                <a:cubicBezTo>
                  <a:pt x="450" y="732"/>
                  <a:pt x="819" y="417"/>
                  <a:pt x="981" y="0"/>
                </a:cubicBezTo>
                <a:lnTo>
                  <a:pt x="1016" y="1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AD31A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5" name="Freeform 7"/>
          <p:cNvSpPr/>
          <p:nvPr/>
        </p:nvSpPr>
        <p:spPr bwMode="auto">
          <a:xfrm>
            <a:off x="5210175" y="1112838"/>
            <a:ext cx="1316038" cy="1150938"/>
          </a:xfrm>
          <a:custGeom>
            <a:avLst/>
            <a:gdLst>
              <a:gd name="T0" fmla="*/ 1350 w 1796"/>
              <a:gd name="T1" fmla="*/ 0 h 1560"/>
              <a:gd name="T2" fmla="*/ 1796 w 1796"/>
              <a:gd name="T3" fmla="*/ 75 h 1560"/>
              <a:gd name="T4" fmla="*/ 1783 w 1796"/>
              <a:gd name="T5" fmla="*/ 111 h 1560"/>
              <a:gd name="T6" fmla="*/ 1350 w 1796"/>
              <a:gd name="T7" fmla="*/ 38 h 1560"/>
              <a:gd name="T8" fmla="*/ 38 w 1796"/>
              <a:gd name="T9" fmla="*/ 1350 h 1560"/>
              <a:gd name="T10" fmla="*/ 53 w 1796"/>
              <a:gd name="T11" fmla="*/ 1553 h 1560"/>
              <a:gd name="T12" fmla="*/ 16 w 1796"/>
              <a:gd name="T13" fmla="*/ 1560 h 1560"/>
              <a:gd name="T14" fmla="*/ 0 w 1796"/>
              <a:gd name="T15" fmla="*/ 1350 h 1560"/>
              <a:gd name="T16" fmla="*/ 1350 w 1796"/>
              <a:gd name="T17" fmla="*/ 0 h 1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96" h="1560">
                <a:moveTo>
                  <a:pt x="1350" y="0"/>
                </a:moveTo>
                <a:cubicBezTo>
                  <a:pt x="1507" y="0"/>
                  <a:pt x="1657" y="27"/>
                  <a:pt x="1796" y="75"/>
                </a:cubicBezTo>
                <a:lnTo>
                  <a:pt x="1783" y="111"/>
                </a:lnTo>
                <a:cubicBezTo>
                  <a:pt x="1648" y="63"/>
                  <a:pt x="1502" y="38"/>
                  <a:pt x="1350" y="38"/>
                </a:cubicBezTo>
                <a:cubicBezTo>
                  <a:pt x="625" y="38"/>
                  <a:pt x="38" y="625"/>
                  <a:pt x="38" y="1350"/>
                </a:cubicBezTo>
                <a:cubicBezTo>
                  <a:pt x="38" y="1419"/>
                  <a:pt x="43" y="1487"/>
                  <a:pt x="53" y="1553"/>
                </a:cubicBezTo>
                <a:lnTo>
                  <a:pt x="16" y="1560"/>
                </a:lnTo>
                <a:cubicBezTo>
                  <a:pt x="6" y="1491"/>
                  <a:pt x="0" y="1422"/>
                  <a:pt x="0" y="1350"/>
                </a:cubicBezTo>
                <a:cubicBezTo>
                  <a:pt x="0" y="605"/>
                  <a:pt x="605" y="0"/>
                  <a:pt x="13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AD31A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546725" y="1525588"/>
            <a:ext cx="1290638" cy="11684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sz="7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7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856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7" grpId="0" animBg="1"/>
      <p:bldP spid="6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TextBox 54"/>
          <p:cNvSpPr txBox="1"/>
          <p:nvPr/>
        </p:nvSpPr>
        <p:spPr>
          <a:xfrm>
            <a:off x="1330325" y="44450"/>
            <a:ext cx="5041900" cy="5492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建立社区活动标准化模块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890" name="TextBox 55"/>
          <p:cNvSpPr txBox="1"/>
          <p:nvPr/>
        </p:nvSpPr>
        <p:spPr>
          <a:xfrm>
            <a:off x="139700" y="106363"/>
            <a:ext cx="1065213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r"/>
            <a:r>
              <a:rPr lang="en-US" altLang="zh-CN" sz="20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Part</a:t>
            </a:r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3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Oval 6"/>
          <p:cNvSpPr>
            <a:spLocks noChangeArrowheads="1"/>
          </p:cNvSpPr>
          <p:nvPr/>
        </p:nvSpPr>
        <p:spPr bwMode="auto">
          <a:xfrm>
            <a:off x="1382713" y="1203325"/>
            <a:ext cx="5026025" cy="5027613"/>
          </a:xfrm>
          <a:prstGeom prst="ellipse">
            <a:avLst/>
          </a:prstGeom>
          <a:noFill/>
          <a:ln w="9" cap="flat">
            <a:solidFill>
              <a:schemeClr val="tx2">
                <a:lumMod val="50000"/>
              </a:schemeClr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Oval 10"/>
          <p:cNvSpPr>
            <a:spLocks noChangeArrowheads="1"/>
          </p:cNvSpPr>
          <p:nvPr/>
        </p:nvSpPr>
        <p:spPr bwMode="auto">
          <a:xfrm>
            <a:off x="5149850" y="1431925"/>
            <a:ext cx="585788" cy="5857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6" name="Oval 11"/>
          <p:cNvSpPr>
            <a:spLocks noChangeArrowheads="1"/>
          </p:cNvSpPr>
          <p:nvPr/>
        </p:nvSpPr>
        <p:spPr bwMode="auto">
          <a:xfrm>
            <a:off x="5149850" y="5416550"/>
            <a:ext cx="585788" cy="5857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5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5854700" y="4491038"/>
            <a:ext cx="587375" cy="5857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8" name="Oval 13"/>
          <p:cNvSpPr>
            <a:spLocks noChangeArrowheads="1"/>
          </p:cNvSpPr>
          <p:nvPr/>
        </p:nvSpPr>
        <p:spPr bwMode="auto">
          <a:xfrm>
            <a:off x="5854700" y="2357438"/>
            <a:ext cx="587375" cy="5857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9" name="Oval 14"/>
          <p:cNvSpPr>
            <a:spLocks noChangeArrowheads="1"/>
          </p:cNvSpPr>
          <p:nvPr/>
        </p:nvSpPr>
        <p:spPr bwMode="auto">
          <a:xfrm>
            <a:off x="6083300" y="3424238"/>
            <a:ext cx="585788" cy="5857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54700" y="1109663"/>
            <a:ext cx="5199063" cy="38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kern="1200" cap="none" spc="0" normalizeH="0" baseline="0" noProof="0" dirty="0">
                <a:solidFill>
                  <a:schemeClr val="accent1"/>
                </a:solidFill>
                <a:latin typeface="+mj-ea"/>
                <a:ea typeface="+mj-ea"/>
                <a:cs typeface="+mn-cs"/>
              </a:rPr>
              <a:t>推行社区环保自建公益团队</a:t>
            </a:r>
            <a:endParaRPr kumimoji="0" lang="zh-CN" kern="1200" cap="none" spc="0" normalizeH="0" baseline="0" noProof="0" dirty="0">
              <a:solidFill>
                <a:schemeClr val="accent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88125" y="2301875"/>
            <a:ext cx="4694238" cy="38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kern="1200" cap="none" spc="0" normalizeH="0" baseline="0" noProof="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联合社会组织开展社区文化活动</a:t>
            </a:r>
            <a:endParaRPr kumimoji="0" lang="zh-CN" altLang="en-US" kern="1200" cap="none" spc="0" normalizeH="0" baseline="0" noProof="0" dirty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65925" y="3297238"/>
            <a:ext cx="4516438" cy="38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kern="1200" cap="none" spc="0" normalizeH="0" baseline="0" noProof="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定期举办社会捐赠活动公示</a:t>
            </a:r>
            <a:endParaRPr kumimoji="0" lang="zh-CN" kern="1200" cap="none" spc="0" normalizeH="0" baseline="0" noProof="0" dirty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07163" y="4438650"/>
            <a:ext cx="4343400" cy="38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kern="1200" cap="none" spc="0" normalizeH="0" baseline="0" noProof="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优秀经验输出交流，组织生态观摩</a:t>
            </a:r>
            <a:endParaRPr kumimoji="0" lang="zh-CN" altLang="en-US" kern="1200" cap="none" spc="0" normalizeH="0" baseline="0" noProof="0" dirty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5038" y="5373688"/>
            <a:ext cx="4764088" cy="38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kern="1200" cap="none" spc="0" normalizeH="0" baseline="0" noProof="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给优秀家庭和义工颁发荣誉证书</a:t>
            </a:r>
            <a:endParaRPr kumimoji="0" lang="zh-CN" kern="1200" cap="none" spc="0" normalizeH="0" baseline="0" noProof="0" dirty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5" name="Oval 7"/>
          <p:cNvSpPr>
            <a:spLocks noChangeArrowheads="1"/>
          </p:cNvSpPr>
          <p:nvPr/>
        </p:nvSpPr>
        <p:spPr bwMode="auto">
          <a:xfrm>
            <a:off x="1273175" y="1476375"/>
            <a:ext cx="4452938" cy="44497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7903" name="图片 2" descr="10735758_9576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3300" y="2686050"/>
            <a:ext cx="2452688" cy="2320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608E-6 1.11111E-6 L -0.17354 0.29051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00" y="1450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5202E-6 -2.59259E-6 L -0.23143 0.15556 " pathEditMode="relative" rAng="0" ptsTypes="AA">
                                      <p:cBhvr>
                                        <p:cTn id="33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00" y="780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5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5202E-6 -3.7037E-6 L -0.23143 -0.15555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00" y="-780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608E-6 2.59259E-6 L -0.17354 -0.2905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00" y="-14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4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/>
      <p:bldP spid="11" grpId="0"/>
      <p:bldP spid="12" grpId="0"/>
      <p:bldP spid="13" grpId="0"/>
      <p:bldP spid="14" grpId="0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TextBox 54"/>
          <p:cNvSpPr txBox="1"/>
          <p:nvPr/>
        </p:nvSpPr>
        <p:spPr>
          <a:xfrm>
            <a:off x="1330325" y="44450"/>
            <a:ext cx="5041900" cy="5492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社区环保团队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38" name="TextBox 55"/>
          <p:cNvSpPr txBox="1"/>
          <p:nvPr/>
        </p:nvSpPr>
        <p:spPr>
          <a:xfrm>
            <a:off x="139700" y="106363"/>
            <a:ext cx="1065213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r"/>
            <a:r>
              <a:rPr lang="en-US" altLang="zh-CN" sz="20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Part</a:t>
            </a:r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2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993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2675" y="1276350"/>
            <a:ext cx="4762500" cy="3238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40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375" y="2787650"/>
            <a:ext cx="4741863" cy="3143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TextBox 54"/>
          <p:cNvSpPr txBox="1"/>
          <p:nvPr/>
        </p:nvSpPr>
        <p:spPr>
          <a:xfrm>
            <a:off x="1330325" y="44450"/>
            <a:ext cx="5041900" cy="5492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社区文化活动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986" name="TextBox 55"/>
          <p:cNvSpPr txBox="1"/>
          <p:nvPr/>
        </p:nvSpPr>
        <p:spPr>
          <a:xfrm>
            <a:off x="139700" y="106363"/>
            <a:ext cx="1065213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r"/>
            <a:r>
              <a:rPr lang="en-US" altLang="zh-CN" sz="20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Part</a:t>
            </a:r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2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198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6313" y="1206500"/>
            <a:ext cx="4530725" cy="3394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5" y="2698750"/>
            <a:ext cx="4784725" cy="3587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TextBox 54"/>
          <p:cNvSpPr txBox="1"/>
          <p:nvPr/>
        </p:nvSpPr>
        <p:spPr>
          <a:xfrm>
            <a:off x="1330325" y="44450"/>
            <a:ext cx="5041900" cy="5492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破除旧习惯提升新价值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034" name="TextBox 55"/>
          <p:cNvSpPr txBox="1"/>
          <p:nvPr/>
        </p:nvSpPr>
        <p:spPr>
          <a:xfrm>
            <a:off x="139700" y="106363"/>
            <a:ext cx="1065213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r"/>
            <a:r>
              <a:rPr lang="en-US" altLang="zh-CN" sz="20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Part</a:t>
            </a:r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3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Rectangle 18"/>
          <p:cNvSpPr/>
          <p:nvPr/>
        </p:nvSpPr>
        <p:spPr>
          <a:xfrm>
            <a:off x="7137400" y="995363"/>
            <a:ext cx="4205288" cy="5370512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>
            <a:noFill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923925" y="5030788"/>
            <a:ext cx="6110288" cy="13668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923925" y="3152775"/>
            <a:ext cx="6110288" cy="13668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923925" y="977900"/>
            <a:ext cx="6110288" cy="17795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6"/>
          <p:cNvSpPr/>
          <p:nvPr/>
        </p:nvSpPr>
        <p:spPr>
          <a:xfrm>
            <a:off x="841375" y="2901950"/>
            <a:ext cx="82550" cy="5445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550" y="124235"/>
              </a:cxn>
              <a:cxn ang="0">
                <a:pos x="82550" y="545253"/>
              </a:cxn>
              <a:cxn ang="0">
                <a:pos x="0" y="421018"/>
              </a:cxn>
              <a:cxn ang="0">
                <a:pos x="0" y="0"/>
              </a:cxn>
            </a:cxnLst>
            <a:pathLst>
              <a:path w="102" h="474">
                <a:moveTo>
                  <a:pt x="0" y="0"/>
                </a:moveTo>
                <a:lnTo>
                  <a:pt x="102" y="108"/>
                </a:lnTo>
                <a:lnTo>
                  <a:pt x="102" y="474"/>
                </a:lnTo>
                <a:lnTo>
                  <a:pt x="0" y="36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" name="Freeform 7"/>
          <p:cNvSpPr/>
          <p:nvPr/>
        </p:nvSpPr>
        <p:spPr>
          <a:xfrm>
            <a:off x="841375" y="746125"/>
            <a:ext cx="82550" cy="5476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550" y="124750"/>
              </a:cxn>
              <a:cxn ang="0">
                <a:pos x="82550" y="547514"/>
              </a:cxn>
              <a:cxn ang="0">
                <a:pos x="0" y="422764"/>
              </a:cxn>
              <a:cxn ang="0">
                <a:pos x="0" y="0"/>
              </a:cxn>
            </a:cxnLst>
            <a:pathLst>
              <a:path w="102" h="474">
                <a:moveTo>
                  <a:pt x="0" y="0"/>
                </a:moveTo>
                <a:lnTo>
                  <a:pt x="102" y="108"/>
                </a:lnTo>
                <a:lnTo>
                  <a:pt x="102" y="474"/>
                </a:lnTo>
                <a:lnTo>
                  <a:pt x="0" y="36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" name="Freeform 9"/>
          <p:cNvSpPr/>
          <p:nvPr/>
        </p:nvSpPr>
        <p:spPr>
          <a:xfrm>
            <a:off x="841375" y="763588"/>
            <a:ext cx="2843213" cy="4238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43521" y="0"/>
              </a:cxn>
              <a:cxn ang="0">
                <a:pos x="2679407" y="213852"/>
              </a:cxn>
              <a:cxn ang="0">
                <a:pos x="2843521" y="423080"/>
              </a:cxn>
              <a:cxn ang="0">
                <a:pos x="0" y="423080"/>
              </a:cxn>
              <a:cxn ang="0">
                <a:pos x="0" y="0"/>
              </a:cxn>
            </a:cxnLst>
            <a:pathLst>
              <a:path w="2547" h="366">
                <a:moveTo>
                  <a:pt x="0" y="0"/>
                </a:moveTo>
                <a:lnTo>
                  <a:pt x="2547" y="0"/>
                </a:lnTo>
                <a:lnTo>
                  <a:pt x="2400" y="185"/>
                </a:lnTo>
                <a:lnTo>
                  <a:pt x="2547" y="366"/>
                </a:lnTo>
                <a:lnTo>
                  <a:pt x="0" y="36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1" name="Freeform 12"/>
          <p:cNvSpPr/>
          <p:nvPr/>
        </p:nvSpPr>
        <p:spPr>
          <a:xfrm>
            <a:off x="841375" y="2919413"/>
            <a:ext cx="2957513" cy="4206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57349" y="0"/>
              </a:cxn>
              <a:cxn ang="0">
                <a:pos x="2793238" y="213858"/>
              </a:cxn>
              <a:cxn ang="0">
                <a:pos x="2957349" y="420817"/>
              </a:cxn>
              <a:cxn ang="0">
                <a:pos x="0" y="420817"/>
              </a:cxn>
              <a:cxn ang="0">
                <a:pos x="0" y="0"/>
              </a:cxn>
            </a:cxnLst>
            <a:pathLst>
              <a:path w="2649" h="366">
                <a:moveTo>
                  <a:pt x="0" y="0"/>
                </a:moveTo>
                <a:lnTo>
                  <a:pt x="2649" y="0"/>
                </a:lnTo>
                <a:lnTo>
                  <a:pt x="2502" y="186"/>
                </a:lnTo>
                <a:lnTo>
                  <a:pt x="2649" y="366"/>
                </a:lnTo>
                <a:lnTo>
                  <a:pt x="0" y="36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2" name="Freeform 14"/>
          <p:cNvSpPr/>
          <p:nvPr/>
        </p:nvSpPr>
        <p:spPr>
          <a:xfrm>
            <a:off x="841375" y="4800600"/>
            <a:ext cx="82550" cy="5445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550" y="124235"/>
              </a:cxn>
              <a:cxn ang="0">
                <a:pos x="82550" y="545253"/>
              </a:cxn>
              <a:cxn ang="0">
                <a:pos x="0" y="421018"/>
              </a:cxn>
              <a:cxn ang="0">
                <a:pos x="0" y="0"/>
              </a:cxn>
            </a:cxnLst>
            <a:pathLst>
              <a:path w="102" h="474">
                <a:moveTo>
                  <a:pt x="0" y="0"/>
                </a:moveTo>
                <a:lnTo>
                  <a:pt x="102" y="108"/>
                </a:lnTo>
                <a:lnTo>
                  <a:pt x="102" y="474"/>
                </a:lnTo>
                <a:lnTo>
                  <a:pt x="0" y="36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3" name="Freeform 16"/>
          <p:cNvSpPr/>
          <p:nvPr/>
        </p:nvSpPr>
        <p:spPr>
          <a:xfrm>
            <a:off x="841375" y="4818063"/>
            <a:ext cx="2957513" cy="4206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57349" y="0"/>
              </a:cxn>
              <a:cxn ang="0">
                <a:pos x="2793238" y="213858"/>
              </a:cxn>
              <a:cxn ang="0">
                <a:pos x="2957349" y="420817"/>
              </a:cxn>
              <a:cxn ang="0">
                <a:pos x="0" y="420817"/>
              </a:cxn>
              <a:cxn ang="0">
                <a:pos x="0" y="0"/>
              </a:cxn>
            </a:cxnLst>
            <a:pathLst>
              <a:path w="2649" h="366">
                <a:moveTo>
                  <a:pt x="0" y="0"/>
                </a:moveTo>
                <a:lnTo>
                  <a:pt x="2649" y="0"/>
                </a:lnTo>
                <a:lnTo>
                  <a:pt x="2502" y="186"/>
                </a:lnTo>
                <a:lnTo>
                  <a:pt x="2649" y="366"/>
                </a:lnTo>
                <a:lnTo>
                  <a:pt x="0" y="36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23925" y="765175"/>
            <a:ext cx="146685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kern="1200" cap="none" spc="0" normalizeH="0" baseline="0" noProof="0" dirty="0" smtClean="0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有经济效益</a:t>
            </a:r>
            <a:endParaRPr kumimoji="0" lang="zh-CN" altLang="en-US" sz="2000" b="1" kern="1200" cap="none" spc="0" normalizeH="0" baseline="0" noProof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3925" y="2952750"/>
            <a:ext cx="146685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kern="1200" cap="none" spc="0" normalizeH="0" baseline="0" noProof="0" dirty="0" smtClean="0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有利于群众</a:t>
            </a:r>
            <a:endParaRPr kumimoji="0" lang="zh-CN" altLang="en-US" sz="2000" b="1" kern="1200" cap="none" spc="0" normalizeH="0" baseline="0" noProof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3925" y="4838700"/>
            <a:ext cx="24923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kern="1200" cap="none" spc="0" normalizeH="0" baseline="0" noProof="0" dirty="0" smtClean="0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有利于提升政府形象</a:t>
            </a:r>
            <a:endParaRPr kumimoji="0" lang="zh-CN" altLang="en-US" sz="2000" b="1" kern="1200" cap="none" spc="0" normalizeH="0" baseline="0" noProof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44600" y="1293813"/>
            <a:ext cx="5576888" cy="65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kern="1200" cap="none" spc="0" normalizeH="0" baseline="0" noProof="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通过活动引入商业机制，帮助社区解决部分资金来源，得到社区、物业的有效支持；</a:t>
            </a:r>
            <a:endParaRPr kumimoji="0" lang="zh-CN" altLang="en-US" kern="1200" cap="none" spc="0" normalizeH="0" baseline="0" noProof="0" dirty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44600" y="3441700"/>
            <a:ext cx="5576888" cy="65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kern="1200" cap="none" spc="0" normalizeH="0" baseline="0" noProof="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丰富的文化生活，活跃社区居民，改变现代城市邻里陌生的现状，提高居民满意度</a:t>
            </a:r>
            <a:endParaRPr kumimoji="0" lang="zh-CN" altLang="en-US" kern="1200" cap="none" spc="0" normalizeH="0" baseline="0" noProof="0" dirty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44600" y="5324475"/>
            <a:ext cx="5576888" cy="65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kern="1200" cap="none" spc="0" normalizeH="0" baseline="0" noProof="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形成有效的样板模式，便于复制学习，让更多居民收益，提升政府职能形象。</a:t>
            </a:r>
            <a:endParaRPr kumimoji="0" lang="zh-CN" altLang="en-US" kern="1200" cap="none" spc="0" normalizeH="0" baseline="0" noProof="0" dirty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79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79"/>
                            </p:stCondLst>
                            <p:childTnLst>
                              <p:par>
                                <p:cTn id="19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79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79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379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879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4" grpId="0" animBg="1"/>
      <p:bldP spid="5" grpId="0" animBg="1"/>
      <p:bldP spid="6" grpId="0" animBg="1"/>
      <p:bldP spid="7" grpId="0" animBg="1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0242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9575"/>
            <a:ext cx="12196763" cy="1368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" name="Rectangle 5"/>
          <p:cNvSpPr>
            <a:spLocks noChangeArrowheads="1"/>
          </p:cNvSpPr>
          <p:nvPr/>
        </p:nvSpPr>
        <p:spPr bwMode="auto">
          <a:xfrm>
            <a:off x="0" y="257175"/>
            <a:ext cx="695325" cy="8334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3" name="Freeform 6"/>
          <p:cNvSpPr/>
          <p:nvPr/>
        </p:nvSpPr>
        <p:spPr>
          <a:xfrm>
            <a:off x="141288" y="376238"/>
            <a:ext cx="530225" cy="668337"/>
          </a:xfrm>
          <a:custGeom>
            <a:avLst/>
            <a:gdLst/>
            <a:ahLst/>
            <a:cxnLst>
              <a:cxn ang="0">
                <a:pos x="230858066" y="110128663"/>
              </a:cxn>
              <a:cxn ang="0">
                <a:pos x="223509953" y="9675010"/>
              </a:cxn>
              <a:cxn ang="0">
                <a:pos x="217794552" y="11115660"/>
              </a:cxn>
              <a:cxn ang="0">
                <a:pos x="204731038" y="13997867"/>
              </a:cxn>
              <a:cxn ang="0">
                <a:pos x="187584836" y="11115660"/>
              </a:cxn>
              <a:cxn ang="0">
                <a:pos x="128390842" y="1029295"/>
              </a:cxn>
              <a:cxn ang="0">
                <a:pos x="0" y="158091449"/>
              </a:cxn>
              <a:cxn ang="0">
                <a:pos x="131248090" y="301978900"/>
              </a:cxn>
              <a:cxn ang="0">
                <a:pos x="239431167" y="223550888"/>
              </a:cxn>
              <a:cxn ang="0">
                <a:pos x="222081102" y="213258392"/>
              </a:cxn>
              <a:cxn ang="0">
                <a:pos x="141250041" y="281805717"/>
              </a:cxn>
              <a:cxn ang="0">
                <a:pos x="59194446" y="149239603"/>
              </a:cxn>
              <a:cxn ang="0">
                <a:pos x="131248090" y="21408156"/>
              </a:cxn>
              <a:cxn ang="0">
                <a:pos x="213508002" y="117333274"/>
              </a:cxn>
              <a:cxn ang="0">
                <a:pos x="230858066" y="110128663"/>
              </a:cxn>
            </a:cxnLst>
            <a:pathLst>
              <a:path w="1173" h="1472">
                <a:moveTo>
                  <a:pt x="1131" y="535"/>
                </a:moveTo>
                <a:lnTo>
                  <a:pt x="1095" y="47"/>
                </a:lnTo>
                <a:cubicBezTo>
                  <a:pt x="1090" y="47"/>
                  <a:pt x="1081" y="49"/>
                  <a:pt x="1067" y="54"/>
                </a:cubicBezTo>
                <a:cubicBezTo>
                  <a:pt x="1043" y="64"/>
                  <a:pt x="1022" y="68"/>
                  <a:pt x="1003" y="68"/>
                </a:cubicBezTo>
                <a:cubicBezTo>
                  <a:pt x="975" y="68"/>
                  <a:pt x="947" y="64"/>
                  <a:pt x="919" y="54"/>
                </a:cubicBezTo>
                <a:cubicBezTo>
                  <a:pt x="810" y="17"/>
                  <a:pt x="714" y="0"/>
                  <a:pt x="629" y="5"/>
                </a:cubicBezTo>
                <a:cubicBezTo>
                  <a:pt x="214" y="24"/>
                  <a:pt x="5" y="278"/>
                  <a:pt x="0" y="768"/>
                </a:cubicBezTo>
                <a:cubicBezTo>
                  <a:pt x="5" y="1225"/>
                  <a:pt x="219" y="1458"/>
                  <a:pt x="643" y="1467"/>
                </a:cubicBezTo>
                <a:cubicBezTo>
                  <a:pt x="912" y="1472"/>
                  <a:pt x="1088" y="1345"/>
                  <a:pt x="1173" y="1086"/>
                </a:cubicBezTo>
                <a:lnTo>
                  <a:pt x="1088" y="1036"/>
                </a:lnTo>
                <a:cubicBezTo>
                  <a:pt x="999" y="1258"/>
                  <a:pt x="867" y="1369"/>
                  <a:pt x="692" y="1369"/>
                </a:cubicBezTo>
                <a:cubicBezTo>
                  <a:pt x="424" y="1359"/>
                  <a:pt x="290" y="1145"/>
                  <a:pt x="290" y="725"/>
                </a:cubicBezTo>
                <a:cubicBezTo>
                  <a:pt x="290" y="316"/>
                  <a:pt x="408" y="108"/>
                  <a:pt x="643" y="104"/>
                </a:cubicBezTo>
                <a:cubicBezTo>
                  <a:pt x="827" y="94"/>
                  <a:pt x="961" y="250"/>
                  <a:pt x="1046" y="570"/>
                </a:cubicBezTo>
                <a:lnTo>
                  <a:pt x="1131" y="53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14" name="Freeform 7"/>
          <p:cNvSpPr>
            <a:spLocks noEditPoints="1"/>
          </p:cNvSpPr>
          <p:nvPr/>
        </p:nvSpPr>
        <p:spPr>
          <a:xfrm>
            <a:off x="755650" y="852488"/>
            <a:ext cx="990600" cy="201612"/>
          </a:xfrm>
          <a:custGeom>
            <a:avLst/>
            <a:gdLst/>
            <a:ahLst/>
            <a:cxnLst>
              <a:cxn ang="0">
                <a:pos x="9992198" y="57089100"/>
              </a:cxn>
              <a:cxn ang="0">
                <a:pos x="51389349" y="56678625"/>
              </a:cxn>
              <a:cxn ang="0">
                <a:pos x="30996980" y="90972769"/>
              </a:cxn>
              <a:cxn ang="0">
                <a:pos x="31812476" y="21562624"/>
              </a:cxn>
              <a:cxn ang="0">
                <a:pos x="30996980" y="90972769"/>
              </a:cxn>
              <a:cxn ang="0">
                <a:pos x="135610658" y="89124726"/>
              </a:cxn>
              <a:cxn ang="0">
                <a:pos x="126026434" y="48053666"/>
              </a:cxn>
              <a:cxn ang="0">
                <a:pos x="90951070" y="48464141"/>
              </a:cxn>
              <a:cxn ang="0">
                <a:pos x="81570382" y="89535654"/>
              </a:cxn>
              <a:cxn ang="0">
                <a:pos x="90951070" y="22794502"/>
              </a:cxn>
              <a:cxn ang="0">
                <a:pos x="112770897" y="20946458"/>
              </a:cxn>
              <a:cxn ang="0">
                <a:pos x="182921624" y="83580142"/>
              </a:cxn>
              <a:cxn ang="0">
                <a:pos x="174764405" y="90562294"/>
              </a:cxn>
              <a:cxn ang="0">
                <a:pos x="161101346" y="31008986"/>
              </a:cxn>
              <a:cxn ang="0">
                <a:pos x="151925095" y="22794502"/>
              </a:cxn>
              <a:cxn ang="0">
                <a:pos x="161101346" y="4928418"/>
              </a:cxn>
              <a:cxn ang="0">
                <a:pos x="170686021" y="22794502"/>
              </a:cxn>
              <a:cxn ang="0">
                <a:pos x="182921624" y="31008986"/>
              </a:cxn>
              <a:cxn ang="0">
                <a:pos x="170686021" y="75981823"/>
              </a:cxn>
              <a:cxn ang="0">
                <a:pos x="182921624" y="83580142"/>
              </a:cxn>
              <a:cxn ang="0">
                <a:pos x="247566058" y="51133587"/>
              </a:cxn>
              <a:cxn ang="0">
                <a:pos x="208004338" y="51133587"/>
              </a:cxn>
              <a:cxn ang="0">
                <a:pos x="257558708" y="71258642"/>
              </a:cxn>
              <a:cxn ang="0">
                <a:pos x="196992657" y="57089100"/>
              </a:cxn>
              <a:cxn ang="0">
                <a:pos x="257966230" y="57089100"/>
              </a:cxn>
              <a:cxn ang="0">
                <a:pos x="207596815" y="59348071"/>
              </a:cxn>
              <a:cxn ang="0">
                <a:pos x="247566058" y="68589196"/>
              </a:cxn>
              <a:cxn ang="0">
                <a:pos x="331583831" y="89124726"/>
              </a:cxn>
              <a:cxn ang="0">
                <a:pos x="322203143" y="48053666"/>
              </a:cxn>
              <a:cxn ang="0">
                <a:pos x="287127779" y="48464141"/>
              </a:cxn>
              <a:cxn ang="0">
                <a:pos x="277543104" y="89535654"/>
              </a:cxn>
              <a:cxn ang="0">
                <a:pos x="287127779" y="22794502"/>
              </a:cxn>
              <a:cxn ang="0">
                <a:pos x="308948057" y="20946458"/>
              </a:cxn>
              <a:cxn ang="0">
                <a:pos x="379098333" y="83580142"/>
              </a:cxn>
              <a:cxn ang="0">
                <a:pos x="370737578" y="90562294"/>
              </a:cxn>
              <a:cxn ang="0">
                <a:pos x="357278506" y="31008986"/>
              </a:cxn>
              <a:cxn ang="0">
                <a:pos x="348101804" y="22794502"/>
              </a:cxn>
              <a:cxn ang="0">
                <a:pos x="357278506" y="4928418"/>
              </a:cxn>
              <a:cxn ang="0">
                <a:pos x="366659195" y="22794502"/>
              </a:cxn>
              <a:cxn ang="0">
                <a:pos x="379098333" y="31008986"/>
              </a:cxn>
              <a:cxn ang="0">
                <a:pos x="366659195" y="75981823"/>
              </a:cxn>
              <a:cxn ang="0">
                <a:pos x="379098333" y="83580142"/>
              </a:cxn>
              <a:cxn ang="0">
                <a:pos x="444558715" y="38812541"/>
              </a:cxn>
              <a:cxn ang="0">
                <a:pos x="395004796" y="39839182"/>
              </a:cxn>
              <a:cxn ang="0">
                <a:pos x="437217444" y="72285736"/>
              </a:cxn>
              <a:cxn ang="0">
                <a:pos x="401734107" y="68589196"/>
              </a:cxn>
              <a:cxn ang="0">
                <a:pos x="420495484" y="90972769"/>
              </a:cxn>
              <a:cxn ang="0">
                <a:pos x="423146411" y="51749753"/>
              </a:cxn>
              <a:cxn ang="0">
                <a:pos x="419476001" y="29776654"/>
              </a:cxn>
            </a:cxnLst>
            <a:pathLst>
              <a:path w="2195" h="445">
                <a:moveTo>
                  <a:pt x="154" y="142"/>
                </a:moveTo>
                <a:cubicBezTo>
                  <a:pt x="86" y="144"/>
                  <a:pt x="51" y="189"/>
                  <a:pt x="49" y="278"/>
                </a:cubicBezTo>
                <a:cubicBezTo>
                  <a:pt x="51" y="361"/>
                  <a:pt x="86" y="405"/>
                  <a:pt x="154" y="407"/>
                </a:cubicBezTo>
                <a:cubicBezTo>
                  <a:pt x="218" y="405"/>
                  <a:pt x="251" y="361"/>
                  <a:pt x="252" y="276"/>
                </a:cubicBezTo>
                <a:cubicBezTo>
                  <a:pt x="248" y="193"/>
                  <a:pt x="215" y="148"/>
                  <a:pt x="154" y="142"/>
                </a:cubicBezTo>
                <a:close/>
                <a:moveTo>
                  <a:pt x="152" y="443"/>
                </a:moveTo>
                <a:cubicBezTo>
                  <a:pt x="55" y="437"/>
                  <a:pt x="5" y="383"/>
                  <a:pt x="0" y="280"/>
                </a:cubicBezTo>
                <a:cubicBezTo>
                  <a:pt x="3" y="166"/>
                  <a:pt x="55" y="107"/>
                  <a:pt x="156" y="105"/>
                </a:cubicBezTo>
                <a:cubicBezTo>
                  <a:pt x="250" y="109"/>
                  <a:pt x="299" y="165"/>
                  <a:pt x="303" y="274"/>
                </a:cubicBezTo>
                <a:cubicBezTo>
                  <a:pt x="302" y="385"/>
                  <a:pt x="251" y="442"/>
                  <a:pt x="152" y="443"/>
                </a:cubicBezTo>
                <a:close/>
                <a:moveTo>
                  <a:pt x="665" y="227"/>
                </a:moveTo>
                <a:lnTo>
                  <a:pt x="665" y="434"/>
                </a:lnTo>
                <a:lnTo>
                  <a:pt x="618" y="434"/>
                </a:lnTo>
                <a:lnTo>
                  <a:pt x="618" y="234"/>
                </a:lnTo>
                <a:cubicBezTo>
                  <a:pt x="616" y="174"/>
                  <a:pt x="591" y="144"/>
                  <a:pt x="542" y="142"/>
                </a:cubicBezTo>
                <a:cubicBezTo>
                  <a:pt x="484" y="150"/>
                  <a:pt x="452" y="181"/>
                  <a:pt x="446" y="236"/>
                </a:cubicBezTo>
                <a:lnTo>
                  <a:pt x="446" y="434"/>
                </a:lnTo>
                <a:lnTo>
                  <a:pt x="400" y="436"/>
                </a:lnTo>
                <a:lnTo>
                  <a:pt x="400" y="111"/>
                </a:lnTo>
                <a:lnTo>
                  <a:pt x="446" y="111"/>
                </a:lnTo>
                <a:lnTo>
                  <a:pt x="446" y="160"/>
                </a:lnTo>
                <a:cubicBezTo>
                  <a:pt x="472" y="123"/>
                  <a:pt x="507" y="104"/>
                  <a:pt x="553" y="102"/>
                </a:cubicBezTo>
                <a:cubicBezTo>
                  <a:pt x="628" y="102"/>
                  <a:pt x="665" y="144"/>
                  <a:pt x="665" y="227"/>
                </a:cubicBezTo>
                <a:close/>
                <a:moveTo>
                  <a:pt x="897" y="407"/>
                </a:moveTo>
                <a:lnTo>
                  <a:pt x="906" y="432"/>
                </a:lnTo>
                <a:cubicBezTo>
                  <a:pt x="891" y="438"/>
                  <a:pt x="875" y="441"/>
                  <a:pt x="857" y="441"/>
                </a:cubicBezTo>
                <a:cubicBezTo>
                  <a:pt x="811" y="442"/>
                  <a:pt x="788" y="419"/>
                  <a:pt x="790" y="370"/>
                </a:cubicBezTo>
                <a:lnTo>
                  <a:pt x="790" y="151"/>
                </a:lnTo>
                <a:lnTo>
                  <a:pt x="745" y="151"/>
                </a:lnTo>
                <a:lnTo>
                  <a:pt x="745" y="111"/>
                </a:lnTo>
                <a:lnTo>
                  <a:pt x="790" y="111"/>
                </a:lnTo>
                <a:lnTo>
                  <a:pt x="790" y="24"/>
                </a:lnTo>
                <a:lnTo>
                  <a:pt x="837" y="0"/>
                </a:lnTo>
                <a:lnTo>
                  <a:pt x="837" y="111"/>
                </a:lnTo>
                <a:lnTo>
                  <a:pt x="897" y="111"/>
                </a:lnTo>
                <a:lnTo>
                  <a:pt x="897" y="151"/>
                </a:lnTo>
                <a:lnTo>
                  <a:pt x="837" y="151"/>
                </a:lnTo>
                <a:lnTo>
                  <a:pt x="837" y="370"/>
                </a:lnTo>
                <a:cubicBezTo>
                  <a:pt x="835" y="398"/>
                  <a:pt x="847" y="411"/>
                  <a:pt x="872" y="410"/>
                </a:cubicBezTo>
                <a:cubicBezTo>
                  <a:pt x="881" y="410"/>
                  <a:pt x="890" y="409"/>
                  <a:pt x="897" y="407"/>
                </a:cubicBezTo>
                <a:close/>
                <a:moveTo>
                  <a:pt x="1020" y="249"/>
                </a:moveTo>
                <a:lnTo>
                  <a:pt x="1214" y="249"/>
                </a:lnTo>
                <a:cubicBezTo>
                  <a:pt x="1211" y="184"/>
                  <a:pt x="1179" y="150"/>
                  <a:pt x="1118" y="147"/>
                </a:cubicBezTo>
                <a:cubicBezTo>
                  <a:pt x="1057" y="153"/>
                  <a:pt x="1024" y="187"/>
                  <a:pt x="1020" y="249"/>
                </a:cubicBezTo>
                <a:close/>
                <a:moveTo>
                  <a:pt x="1214" y="334"/>
                </a:moveTo>
                <a:lnTo>
                  <a:pt x="1263" y="347"/>
                </a:lnTo>
                <a:cubicBezTo>
                  <a:pt x="1245" y="413"/>
                  <a:pt x="1198" y="445"/>
                  <a:pt x="1120" y="443"/>
                </a:cubicBezTo>
                <a:cubicBezTo>
                  <a:pt x="1021" y="439"/>
                  <a:pt x="969" y="384"/>
                  <a:pt x="966" y="278"/>
                </a:cubicBezTo>
                <a:cubicBezTo>
                  <a:pt x="971" y="167"/>
                  <a:pt x="1021" y="109"/>
                  <a:pt x="1118" y="105"/>
                </a:cubicBezTo>
                <a:cubicBezTo>
                  <a:pt x="1213" y="107"/>
                  <a:pt x="1262" y="165"/>
                  <a:pt x="1265" y="278"/>
                </a:cubicBezTo>
                <a:cubicBezTo>
                  <a:pt x="1265" y="284"/>
                  <a:pt x="1265" y="288"/>
                  <a:pt x="1265" y="289"/>
                </a:cubicBezTo>
                <a:lnTo>
                  <a:pt x="1018" y="289"/>
                </a:lnTo>
                <a:cubicBezTo>
                  <a:pt x="1021" y="362"/>
                  <a:pt x="1054" y="401"/>
                  <a:pt x="1118" y="405"/>
                </a:cubicBezTo>
                <a:cubicBezTo>
                  <a:pt x="1169" y="405"/>
                  <a:pt x="1200" y="382"/>
                  <a:pt x="1214" y="334"/>
                </a:cubicBezTo>
                <a:close/>
                <a:moveTo>
                  <a:pt x="1626" y="227"/>
                </a:moveTo>
                <a:lnTo>
                  <a:pt x="1626" y="434"/>
                </a:lnTo>
                <a:lnTo>
                  <a:pt x="1580" y="434"/>
                </a:lnTo>
                <a:lnTo>
                  <a:pt x="1580" y="234"/>
                </a:lnTo>
                <a:cubicBezTo>
                  <a:pt x="1578" y="174"/>
                  <a:pt x="1553" y="144"/>
                  <a:pt x="1504" y="142"/>
                </a:cubicBezTo>
                <a:cubicBezTo>
                  <a:pt x="1446" y="150"/>
                  <a:pt x="1414" y="181"/>
                  <a:pt x="1408" y="236"/>
                </a:cubicBezTo>
                <a:lnTo>
                  <a:pt x="1408" y="434"/>
                </a:lnTo>
                <a:lnTo>
                  <a:pt x="1361" y="436"/>
                </a:lnTo>
                <a:lnTo>
                  <a:pt x="1361" y="111"/>
                </a:lnTo>
                <a:lnTo>
                  <a:pt x="1408" y="111"/>
                </a:lnTo>
                <a:lnTo>
                  <a:pt x="1408" y="160"/>
                </a:lnTo>
                <a:cubicBezTo>
                  <a:pt x="1433" y="123"/>
                  <a:pt x="1469" y="104"/>
                  <a:pt x="1515" y="102"/>
                </a:cubicBezTo>
                <a:cubicBezTo>
                  <a:pt x="1589" y="102"/>
                  <a:pt x="1626" y="144"/>
                  <a:pt x="1626" y="227"/>
                </a:cubicBezTo>
                <a:close/>
                <a:moveTo>
                  <a:pt x="1859" y="407"/>
                </a:moveTo>
                <a:lnTo>
                  <a:pt x="1868" y="432"/>
                </a:lnTo>
                <a:cubicBezTo>
                  <a:pt x="1853" y="438"/>
                  <a:pt x="1836" y="441"/>
                  <a:pt x="1818" y="441"/>
                </a:cubicBezTo>
                <a:cubicBezTo>
                  <a:pt x="1772" y="442"/>
                  <a:pt x="1750" y="419"/>
                  <a:pt x="1752" y="370"/>
                </a:cubicBezTo>
                <a:lnTo>
                  <a:pt x="1752" y="151"/>
                </a:lnTo>
                <a:lnTo>
                  <a:pt x="1707" y="151"/>
                </a:lnTo>
                <a:lnTo>
                  <a:pt x="1707" y="111"/>
                </a:lnTo>
                <a:lnTo>
                  <a:pt x="1752" y="111"/>
                </a:lnTo>
                <a:lnTo>
                  <a:pt x="1752" y="24"/>
                </a:lnTo>
                <a:lnTo>
                  <a:pt x="1798" y="0"/>
                </a:lnTo>
                <a:lnTo>
                  <a:pt x="1798" y="111"/>
                </a:lnTo>
                <a:lnTo>
                  <a:pt x="1859" y="111"/>
                </a:lnTo>
                <a:lnTo>
                  <a:pt x="1859" y="151"/>
                </a:lnTo>
                <a:lnTo>
                  <a:pt x="1798" y="151"/>
                </a:lnTo>
                <a:lnTo>
                  <a:pt x="1798" y="370"/>
                </a:lnTo>
                <a:cubicBezTo>
                  <a:pt x="1797" y="398"/>
                  <a:pt x="1809" y="411"/>
                  <a:pt x="1834" y="410"/>
                </a:cubicBezTo>
                <a:cubicBezTo>
                  <a:pt x="1843" y="410"/>
                  <a:pt x="1851" y="409"/>
                  <a:pt x="1859" y="407"/>
                </a:cubicBezTo>
                <a:close/>
                <a:moveTo>
                  <a:pt x="2131" y="203"/>
                </a:moveTo>
                <a:lnTo>
                  <a:pt x="2180" y="189"/>
                </a:lnTo>
                <a:cubicBezTo>
                  <a:pt x="2167" y="133"/>
                  <a:pt x="2125" y="104"/>
                  <a:pt x="2055" y="102"/>
                </a:cubicBezTo>
                <a:cubicBezTo>
                  <a:pt x="1982" y="105"/>
                  <a:pt x="1943" y="136"/>
                  <a:pt x="1937" y="194"/>
                </a:cubicBezTo>
                <a:cubicBezTo>
                  <a:pt x="1934" y="249"/>
                  <a:pt x="1976" y="281"/>
                  <a:pt x="2062" y="292"/>
                </a:cubicBezTo>
                <a:cubicBezTo>
                  <a:pt x="2118" y="302"/>
                  <a:pt x="2146" y="322"/>
                  <a:pt x="2144" y="352"/>
                </a:cubicBezTo>
                <a:cubicBezTo>
                  <a:pt x="2143" y="387"/>
                  <a:pt x="2115" y="406"/>
                  <a:pt x="2062" y="407"/>
                </a:cubicBezTo>
                <a:cubicBezTo>
                  <a:pt x="2013" y="409"/>
                  <a:pt x="1982" y="384"/>
                  <a:pt x="1970" y="334"/>
                </a:cubicBezTo>
                <a:lnTo>
                  <a:pt x="1924" y="347"/>
                </a:lnTo>
                <a:cubicBezTo>
                  <a:pt x="1941" y="413"/>
                  <a:pt x="1988" y="445"/>
                  <a:pt x="2062" y="443"/>
                </a:cubicBezTo>
                <a:cubicBezTo>
                  <a:pt x="2148" y="442"/>
                  <a:pt x="2192" y="410"/>
                  <a:pt x="2193" y="350"/>
                </a:cubicBezTo>
                <a:cubicBezTo>
                  <a:pt x="2195" y="298"/>
                  <a:pt x="2155" y="265"/>
                  <a:pt x="2075" y="252"/>
                </a:cubicBezTo>
                <a:cubicBezTo>
                  <a:pt x="2014" y="241"/>
                  <a:pt x="1985" y="222"/>
                  <a:pt x="1986" y="194"/>
                </a:cubicBezTo>
                <a:cubicBezTo>
                  <a:pt x="1990" y="162"/>
                  <a:pt x="2014" y="146"/>
                  <a:pt x="2057" y="145"/>
                </a:cubicBezTo>
                <a:cubicBezTo>
                  <a:pt x="2097" y="145"/>
                  <a:pt x="2122" y="164"/>
                  <a:pt x="2131" y="203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15" name="Freeform 8"/>
          <p:cNvSpPr>
            <a:spLocks noEditPoints="1"/>
          </p:cNvSpPr>
          <p:nvPr/>
        </p:nvSpPr>
        <p:spPr>
          <a:xfrm>
            <a:off x="793750" y="388938"/>
            <a:ext cx="952500" cy="447675"/>
          </a:xfrm>
          <a:custGeom>
            <a:avLst/>
            <a:gdLst/>
            <a:ahLst/>
            <a:cxnLst>
              <a:cxn ang="0">
                <a:pos x="155817980" y="0"/>
              </a:cxn>
              <a:cxn ang="0">
                <a:pos x="137870423" y="203066924"/>
              </a:cxn>
              <a:cxn ang="0">
                <a:pos x="17131903" y="185766964"/>
              </a:cxn>
              <a:cxn ang="0">
                <a:pos x="0" y="203066924"/>
              </a:cxn>
              <a:cxn ang="0">
                <a:pos x="17131903" y="16475893"/>
              </a:cxn>
              <a:cxn ang="0">
                <a:pos x="137870423" y="57459949"/>
              </a:cxn>
              <a:cxn ang="0">
                <a:pos x="17131903" y="16475893"/>
              </a:cxn>
              <a:cxn ang="0">
                <a:pos x="17131903" y="171144427"/>
              </a:cxn>
              <a:cxn ang="0">
                <a:pos x="137870423" y="129336758"/>
              </a:cxn>
              <a:cxn ang="0">
                <a:pos x="17131903" y="72906553"/>
              </a:cxn>
              <a:cxn ang="0">
                <a:pos x="137870423" y="114714222"/>
              </a:cxn>
              <a:cxn ang="0">
                <a:pos x="17131903" y="72906553"/>
              </a:cxn>
              <a:cxn ang="0">
                <a:pos x="412183197" y="113890609"/>
              </a:cxn>
              <a:cxn ang="0">
                <a:pos x="365274491" y="142929551"/>
              </a:cxn>
              <a:cxn ang="0">
                <a:pos x="418505647" y="188444387"/>
              </a:cxn>
              <a:cxn ang="0">
                <a:pos x="330195032" y="168467458"/>
              </a:cxn>
              <a:cxn ang="0">
                <a:pos x="273292980" y="200389500"/>
              </a:cxn>
              <a:cxn ang="0">
                <a:pos x="297562987" y="183089540"/>
              </a:cxn>
              <a:cxn ang="0">
                <a:pos x="313879235" y="92059869"/>
              </a:cxn>
              <a:cxn ang="0">
                <a:pos x="215575274" y="77437332"/>
              </a:cxn>
              <a:cxn ang="0">
                <a:pos x="377103738" y="53753236"/>
              </a:cxn>
              <a:cxn ang="0">
                <a:pos x="242700523" y="39130700"/>
              </a:cxn>
              <a:cxn ang="0">
                <a:pos x="377103738" y="15446150"/>
              </a:cxn>
              <a:cxn ang="0">
                <a:pos x="239029627" y="1029743"/>
              </a:cxn>
              <a:cxn ang="0">
                <a:pos x="394031501" y="77437332"/>
              </a:cxn>
              <a:cxn ang="0">
                <a:pos x="428498994" y="92059869"/>
              </a:cxn>
              <a:cxn ang="0">
                <a:pos x="330195032" y="99268072"/>
              </a:cxn>
              <a:cxn ang="0">
                <a:pos x="400353951" y="99268072"/>
              </a:cxn>
              <a:cxn ang="0">
                <a:pos x="304905231" y="133043925"/>
              </a:cxn>
              <a:cxn ang="0">
                <a:pos x="219246170" y="183089540"/>
              </a:cxn>
              <a:cxn ang="0">
                <a:pos x="242700523" y="97414262"/>
              </a:cxn>
              <a:cxn ang="0">
                <a:pos x="285122226" y="125629591"/>
              </a:cxn>
              <a:cxn ang="0">
                <a:pos x="248003179" y="121098812"/>
              </a:cxn>
              <a:cxn ang="0">
                <a:pos x="242700523" y="97414262"/>
              </a:cxn>
            </a:cxnLst>
            <a:pathLst>
              <a:path w="2109" h="986">
                <a:moveTo>
                  <a:pt x="0" y="0"/>
                </a:moveTo>
                <a:lnTo>
                  <a:pt x="764" y="0"/>
                </a:lnTo>
                <a:lnTo>
                  <a:pt x="764" y="986"/>
                </a:lnTo>
                <a:lnTo>
                  <a:pt x="676" y="986"/>
                </a:lnTo>
                <a:lnTo>
                  <a:pt x="676" y="902"/>
                </a:lnTo>
                <a:lnTo>
                  <a:pt x="84" y="902"/>
                </a:lnTo>
                <a:lnTo>
                  <a:pt x="84" y="986"/>
                </a:lnTo>
                <a:lnTo>
                  <a:pt x="0" y="986"/>
                </a:lnTo>
                <a:lnTo>
                  <a:pt x="0" y="0"/>
                </a:lnTo>
                <a:close/>
                <a:moveTo>
                  <a:pt x="84" y="80"/>
                </a:moveTo>
                <a:lnTo>
                  <a:pt x="84" y="279"/>
                </a:lnTo>
                <a:lnTo>
                  <a:pt x="676" y="279"/>
                </a:lnTo>
                <a:lnTo>
                  <a:pt x="676" y="80"/>
                </a:lnTo>
                <a:lnTo>
                  <a:pt x="84" y="80"/>
                </a:lnTo>
                <a:close/>
                <a:moveTo>
                  <a:pt x="84" y="628"/>
                </a:moveTo>
                <a:lnTo>
                  <a:pt x="84" y="831"/>
                </a:lnTo>
                <a:lnTo>
                  <a:pt x="676" y="831"/>
                </a:lnTo>
                <a:lnTo>
                  <a:pt x="676" y="628"/>
                </a:lnTo>
                <a:lnTo>
                  <a:pt x="84" y="628"/>
                </a:lnTo>
                <a:close/>
                <a:moveTo>
                  <a:pt x="84" y="354"/>
                </a:moveTo>
                <a:lnTo>
                  <a:pt x="84" y="557"/>
                </a:lnTo>
                <a:lnTo>
                  <a:pt x="676" y="557"/>
                </a:lnTo>
                <a:lnTo>
                  <a:pt x="676" y="354"/>
                </a:lnTo>
                <a:lnTo>
                  <a:pt x="84" y="354"/>
                </a:lnTo>
                <a:close/>
                <a:moveTo>
                  <a:pt x="1963" y="482"/>
                </a:moveTo>
                <a:lnTo>
                  <a:pt x="2021" y="553"/>
                </a:lnTo>
                <a:cubicBezTo>
                  <a:pt x="2000" y="568"/>
                  <a:pt x="1958" y="594"/>
                  <a:pt x="1893" y="632"/>
                </a:cubicBezTo>
                <a:cubicBezTo>
                  <a:pt x="1849" y="659"/>
                  <a:pt x="1815" y="679"/>
                  <a:pt x="1791" y="694"/>
                </a:cubicBezTo>
                <a:cubicBezTo>
                  <a:pt x="1859" y="753"/>
                  <a:pt x="1965" y="800"/>
                  <a:pt x="2109" y="836"/>
                </a:cubicBezTo>
                <a:cubicBezTo>
                  <a:pt x="2089" y="856"/>
                  <a:pt x="2070" y="883"/>
                  <a:pt x="2052" y="915"/>
                </a:cubicBezTo>
                <a:cubicBezTo>
                  <a:pt x="1849" y="856"/>
                  <a:pt x="1704" y="756"/>
                  <a:pt x="1619" y="615"/>
                </a:cubicBezTo>
                <a:lnTo>
                  <a:pt x="1619" y="818"/>
                </a:lnTo>
                <a:cubicBezTo>
                  <a:pt x="1624" y="924"/>
                  <a:pt x="1573" y="976"/>
                  <a:pt x="1464" y="973"/>
                </a:cubicBezTo>
                <a:cubicBezTo>
                  <a:pt x="1423" y="973"/>
                  <a:pt x="1381" y="973"/>
                  <a:pt x="1340" y="973"/>
                </a:cubicBezTo>
                <a:cubicBezTo>
                  <a:pt x="1337" y="937"/>
                  <a:pt x="1331" y="908"/>
                  <a:pt x="1322" y="884"/>
                </a:cubicBezTo>
                <a:cubicBezTo>
                  <a:pt x="1358" y="887"/>
                  <a:pt x="1403" y="889"/>
                  <a:pt x="1459" y="889"/>
                </a:cubicBezTo>
                <a:cubicBezTo>
                  <a:pt x="1515" y="892"/>
                  <a:pt x="1542" y="867"/>
                  <a:pt x="1539" y="814"/>
                </a:cubicBezTo>
                <a:lnTo>
                  <a:pt x="1539" y="447"/>
                </a:lnTo>
                <a:lnTo>
                  <a:pt x="1057" y="447"/>
                </a:lnTo>
                <a:lnTo>
                  <a:pt x="1057" y="376"/>
                </a:lnTo>
                <a:lnTo>
                  <a:pt x="1849" y="376"/>
                </a:lnTo>
                <a:lnTo>
                  <a:pt x="1849" y="261"/>
                </a:lnTo>
                <a:lnTo>
                  <a:pt x="1190" y="261"/>
                </a:lnTo>
                <a:lnTo>
                  <a:pt x="1190" y="190"/>
                </a:lnTo>
                <a:lnTo>
                  <a:pt x="1849" y="190"/>
                </a:lnTo>
                <a:lnTo>
                  <a:pt x="1849" y="75"/>
                </a:lnTo>
                <a:lnTo>
                  <a:pt x="1172" y="75"/>
                </a:lnTo>
                <a:lnTo>
                  <a:pt x="1172" y="5"/>
                </a:lnTo>
                <a:lnTo>
                  <a:pt x="1932" y="5"/>
                </a:lnTo>
                <a:lnTo>
                  <a:pt x="1932" y="376"/>
                </a:lnTo>
                <a:lnTo>
                  <a:pt x="2101" y="376"/>
                </a:lnTo>
                <a:lnTo>
                  <a:pt x="2101" y="447"/>
                </a:lnTo>
                <a:lnTo>
                  <a:pt x="1619" y="447"/>
                </a:lnTo>
                <a:lnTo>
                  <a:pt x="1619" y="482"/>
                </a:lnTo>
                <a:cubicBezTo>
                  <a:pt x="1654" y="544"/>
                  <a:pt x="1692" y="597"/>
                  <a:pt x="1733" y="641"/>
                </a:cubicBezTo>
                <a:cubicBezTo>
                  <a:pt x="1822" y="582"/>
                  <a:pt x="1899" y="529"/>
                  <a:pt x="1963" y="482"/>
                </a:cubicBezTo>
                <a:close/>
                <a:moveTo>
                  <a:pt x="1044" y="814"/>
                </a:moveTo>
                <a:cubicBezTo>
                  <a:pt x="1168" y="772"/>
                  <a:pt x="1318" y="716"/>
                  <a:pt x="1495" y="646"/>
                </a:cubicBezTo>
                <a:cubicBezTo>
                  <a:pt x="1501" y="672"/>
                  <a:pt x="1507" y="699"/>
                  <a:pt x="1513" y="725"/>
                </a:cubicBezTo>
                <a:cubicBezTo>
                  <a:pt x="1351" y="784"/>
                  <a:pt x="1205" y="839"/>
                  <a:pt x="1075" y="889"/>
                </a:cubicBezTo>
                <a:lnTo>
                  <a:pt x="1044" y="814"/>
                </a:lnTo>
                <a:close/>
                <a:moveTo>
                  <a:pt x="1190" y="473"/>
                </a:moveTo>
                <a:cubicBezTo>
                  <a:pt x="1202" y="482"/>
                  <a:pt x="1218" y="492"/>
                  <a:pt x="1238" y="504"/>
                </a:cubicBezTo>
                <a:cubicBezTo>
                  <a:pt x="1303" y="545"/>
                  <a:pt x="1356" y="581"/>
                  <a:pt x="1398" y="610"/>
                </a:cubicBezTo>
                <a:lnTo>
                  <a:pt x="1349" y="681"/>
                </a:lnTo>
                <a:cubicBezTo>
                  <a:pt x="1317" y="658"/>
                  <a:pt x="1272" y="627"/>
                  <a:pt x="1216" y="588"/>
                </a:cubicBezTo>
                <a:cubicBezTo>
                  <a:pt x="1184" y="565"/>
                  <a:pt x="1159" y="547"/>
                  <a:pt x="1141" y="535"/>
                </a:cubicBezTo>
                <a:lnTo>
                  <a:pt x="1190" y="473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10247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975" y="4759325"/>
            <a:ext cx="1982788" cy="2098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57338"/>
            <a:ext cx="2308225" cy="5013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9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9338" y="2197100"/>
            <a:ext cx="368300" cy="444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0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25" y="2012950"/>
            <a:ext cx="252413" cy="41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1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213" y="3592513"/>
            <a:ext cx="290512" cy="212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2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5088" y="3892550"/>
            <a:ext cx="244475" cy="341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3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2613" y="4830763"/>
            <a:ext cx="180975" cy="2714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6563" y="328613"/>
            <a:ext cx="574675" cy="568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3463" y="1296988"/>
            <a:ext cx="261937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638" y="1557338"/>
            <a:ext cx="436562" cy="4302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52688" y="2330450"/>
            <a:ext cx="358775" cy="354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Freeform 11"/>
          <p:cNvSpPr/>
          <p:nvPr/>
        </p:nvSpPr>
        <p:spPr>
          <a:xfrm>
            <a:off x="3886200" y="1244600"/>
            <a:ext cx="892175" cy="112713"/>
          </a:xfrm>
          <a:custGeom>
            <a:avLst/>
            <a:gdLst/>
            <a:ahLst/>
            <a:cxnLst>
              <a:cxn ang="0">
                <a:pos x="85667" y="0"/>
              </a:cxn>
              <a:cxn ang="0">
                <a:pos x="806508" y="0"/>
              </a:cxn>
              <a:cxn ang="0">
                <a:pos x="892175" y="112713"/>
              </a:cxn>
              <a:cxn ang="0">
                <a:pos x="0" y="112713"/>
              </a:cxn>
              <a:cxn ang="0">
                <a:pos x="85667" y="0"/>
              </a:cxn>
            </a:cxnLst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6" name="Freeform 10"/>
          <p:cNvSpPr/>
          <p:nvPr/>
        </p:nvSpPr>
        <p:spPr>
          <a:xfrm>
            <a:off x="3722688" y="1333500"/>
            <a:ext cx="6692900" cy="701675"/>
          </a:xfrm>
          <a:custGeom>
            <a:avLst/>
            <a:gdLst/>
            <a:ahLst/>
            <a:cxnLst>
              <a:cxn ang="0">
                <a:pos x="74828" y="0"/>
              </a:cxn>
              <a:cxn ang="0">
                <a:pos x="6537844" y="0"/>
              </a:cxn>
              <a:cxn ang="0">
                <a:pos x="6692901" y="160338"/>
              </a:cxn>
              <a:cxn ang="0">
                <a:pos x="6692901" y="625475"/>
              </a:cxn>
              <a:cxn ang="0">
                <a:pos x="6618073" y="701675"/>
              </a:cxn>
              <a:cxn ang="0">
                <a:pos x="74828" y="701675"/>
              </a:cxn>
              <a:cxn ang="0">
                <a:pos x="0" y="625475"/>
              </a:cxn>
              <a:cxn ang="0">
                <a:pos x="0" y="76200"/>
              </a:cxn>
              <a:cxn ang="0">
                <a:pos x="74828" y="0"/>
              </a:cxn>
            </a:cxnLst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7" name="Rectangle 12"/>
          <p:cNvSpPr/>
          <p:nvPr/>
        </p:nvSpPr>
        <p:spPr>
          <a:xfrm>
            <a:off x="3971925" y="1244600"/>
            <a:ext cx="720725" cy="73818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Freeform 11"/>
          <p:cNvSpPr/>
          <p:nvPr/>
        </p:nvSpPr>
        <p:spPr>
          <a:xfrm>
            <a:off x="3886200" y="2265363"/>
            <a:ext cx="892175" cy="112712"/>
          </a:xfrm>
          <a:custGeom>
            <a:avLst/>
            <a:gdLst/>
            <a:ahLst/>
            <a:cxnLst>
              <a:cxn ang="0">
                <a:pos x="85667" y="0"/>
              </a:cxn>
              <a:cxn ang="0">
                <a:pos x="806508" y="0"/>
              </a:cxn>
              <a:cxn ang="0">
                <a:pos x="892175" y="112713"/>
              </a:cxn>
              <a:cxn ang="0">
                <a:pos x="0" y="112713"/>
              </a:cxn>
              <a:cxn ang="0">
                <a:pos x="85667" y="0"/>
              </a:cxn>
            </a:cxnLst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9" name="Freeform 10"/>
          <p:cNvSpPr/>
          <p:nvPr/>
        </p:nvSpPr>
        <p:spPr>
          <a:xfrm>
            <a:off x="3722688" y="2354263"/>
            <a:ext cx="6692900" cy="701675"/>
          </a:xfrm>
          <a:custGeom>
            <a:avLst/>
            <a:gdLst/>
            <a:ahLst/>
            <a:cxnLst>
              <a:cxn ang="0">
                <a:pos x="74828" y="0"/>
              </a:cxn>
              <a:cxn ang="0">
                <a:pos x="6537844" y="0"/>
              </a:cxn>
              <a:cxn ang="0">
                <a:pos x="6692901" y="160338"/>
              </a:cxn>
              <a:cxn ang="0">
                <a:pos x="6692901" y="625475"/>
              </a:cxn>
              <a:cxn ang="0">
                <a:pos x="6618073" y="701675"/>
              </a:cxn>
              <a:cxn ang="0">
                <a:pos x="74828" y="701675"/>
              </a:cxn>
              <a:cxn ang="0">
                <a:pos x="0" y="625475"/>
              </a:cxn>
              <a:cxn ang="0">
                <a:pos x="0" y="76200"/>
              </a:cxn>
              <a:cxn ang="0">
                <a:pos x="74828" y="0"/>
              </a:cxn>
            </a:cxnLst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0" name="Rectangle 12"/>
          <p:cNvSpPr/>
          <p:nvPr/>
        </p:nvSpPr>
        <p:spPr>
          <a:xfrm>
            <a:off x="3971925" y="2265363"/>
            <a:ext cx="720725" cy="73818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" name="Freeform 11"/>
          <p:cNvSpPr/>
          <p:nvPr/>
        </p:nvSpPr>
        <p:spPr>
          <a:xfrm>
            <a:off x="3886200" y="3263900"/>
            <a:ext cx="892175" cy="112713"/>
          </a:xfrm>
          <a:custGeom>
            <a:avLst/>
            <a:gdLst/>
            <a:ahLst/>
            <a:cxnLst>
              <a:cxn ang="0">
                <a:pos x="85667" y="0"/>
              </a:cxn>
              <a:cxn ang="0">
                <a:pos x="806508" y="0"/>
              </a:cxn>
              <a:cxn ang="0">
                <a:pos x="892175" y="112713"/>
              </a:cxn>
              <a:cxn ang="0">
                <a:pos x="0" y="112713"/>
              </a:cxn>
              <a:cxn ang="0">
                <a:pos x="85667" y="0"/>
              </a:cxn>
            </a:cxnLst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42" name="Freeform 10"/>
          <p:cNvSpPr/>
          <p:nvPr/>
        </p:nvSpPr>
        <p:spPr>
          <a:xfrm>
            <a:off x="3722688" y="3351213"/>
            <a:ext cx="6692900" cy="701675"/>
          </a:xfrm>
          <a:custGeom>
            <a:avLst/>
            <a:gdLst/>
            <a:ahLst/>
            <a:cxnLst>
              <a:cxn ang="0">
                <a:pos x="74828" y="0"/>
              </a:cxn>
              <a:cxn ang="0">
                <a:pos x="6537844" y="0"/>
              </a:cxn>
              <a:cxn ang="0">
                <a:pos x="6692901" y="160338"/>
              </a:cxn>
              <a:cxn ang="0">
                <a:pos x="6692901" y="625475"/>
              </a:cxn>
              <a:cxn ang="0">
                <a:pos x="6618073" y="701675"/>
              </a:cxn>
              <a:cxn ang="0">
                <a:pos x="74828" y="701675"/>
              </a:cxn>
              <a:cxn ang="0">
                <a:pos x="0" y="625475"/>
              </a:cxn>
              <a:cxn ang="0">
                <a:pos x="0" y="76200"/>
              </a:cxn>
              <a:cxn ang="0">
                <a:pos x="74828" y="0"/>
              </a:cxn>
            </a:cxnLst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3" name="Rectangle 12"/>
          <p:cNvSpPr/>
          <p:nvPr/>
        </p:nvSpPr>
        <p:spPr>
          <a:xfrm>
            <a:off x="3971925" y="3263900"/>
            <a:ext cx="720725" cy="73818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" name="Freeform 11"/>
          <p:cNvSpPr/>
          <p:nvPr/>
        </p:nvSpPr>
        <p:spPr>
          <a:xfrm>
            <a:off x="3886200" y="4273550"/>
            <a:ext cx="892175" cy="112713"/>
          </a:xfrm>
          <a:custGeom>
            <a:avLst/>
            <a:gdLst/>
            <a:ahLst/>
            <a:cxnLst>
              <a:cxn ang="0">
                <a:pos x="85667" y="0"/>
              </a:cxn>
              <a:cxn ang="0">
                <a:pos x="806508" y="0"/>
              </a:cxn>
              <a:cxn ang="0">
                <a:pos x="892175" y="112713"/>
              </a:cxn>
              <a:cxn ang="0">
                <a:pos x="0" y="112713"/>
              </a:cxn>
              <a:cxn ang="0">
                <a:pos x="85667" y="0"/>
              </a:cxn>
            </a:cxnLst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45" name="Freeform 10"/>
          <p:cNvSpPr/>
          <p:nvPr/>
        </p:nvSpPr>
        <p:spPr>
          <a:xfrm>
            <a:off x="3722688" y="4360863"/>
            <a:ext cx="6692900" cy="701675"/>
          </a:xfrm>
          <a:custGeom>
            <a:avLst/>
            <a:gdLst/>
            <a:ahLst/>
            <a:cxnLst>
              <a:cxn ang="0">
                <a:pos x="74828" y="0"/>
              </a:cxn>
              <a:cxn ang="0">
                <a:pos x="6537844" y="0"/>
              </a:cxn>
              <a:cxn ang="0">
                <a:pos x="6692901" y="160338"/>
              </a:cxn>
              <a:cxn ang="0">
                <a:pos x="6692901" y="625475"/>
              </a:cxn>
              <a:cxn ang="0">
                <a:pos x="6618073" y="701675"/>
              </a:cxn>
              <a:cxn ang="0">
                <a:pos x="74828" y="701675"/>
              </a:cxn>
              <a:cxn ang="0">
                <a:pos x="0" y="625475"/>
              </a:cxn>
              <a:cxn ang="0">
                <a:pos x="0" y="76200"/>
              </a:cxn>
              <a:cxn ang="0">
                <a:pos x="74828" y="0"/>
              </a:cxn>
            </a:cxnLst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6" name="Rectangle 12"/>
          <p:cNvSpPr/>
          <p:nvPr/>
        </p:nvSpPr>
        <p:spPr>
          <a:xfrm>
            <a:off x="3971925" y="4273550"/>
            <a:ext cx="720725" cy="73818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900613" y="1395413"/>
            <a:ext cx="4754563" cy="581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000" b="1" kern="1200" cap="none" spc="0" normalizeH="0" baseline="0" noProof="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建立有效的服务机制和考核</a:t>
            </a:r>
            <a:endParaRPr kumimoji="0" lang="zh-CN" altLang="en-US" sz="3000" b="1" kern="1200" cap="none" spc="0" normalizeH="0" baseline="0" noProof="0" dirty="0" smtClean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078288" y="1289050"/>
            <a:ext cx="500063" cy="706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kern="1200" cap="none" spc="0" normalizeH="0" baseline="0" noProof="0" dirty="0" smtClean="0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1</a:t>
            </a:r>
            <a:endParaRPr kumimoji="0" lang="zh-CN" altLang="en-US" sz="4000" b="1" kern="1200" cap="none" spc="0" normalizeH="0" baseline="0" noProof="0" dirty="0">
              <a:solidFill>
                <a:schemeClr val="accent2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900613" y="2446338"/>
            <a:ext cx="3992562" cy="5810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智能服务实现高效推进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078288" y="2286000"/>
            <a:ext cx="500063" cy="708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kern="1200" cap="none" spc="0" normalizeH="0" baseline="0" noProof="0" dirty="0" smtClean="0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2</a:t>
            </a:r>
            <a:endParaRPr kumimoji="0" lang="zh-CN" altLang="en-US" sz="4000" b="1" kern="1200" cap="none" spc="0" normalizeH="0" baseline="0" noProof="0" dirty="0">
              <a:solidFill>
                <a:schemeClr val="accent2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900613" y="3425825"/>
            <a:ext cx="3992562" cy="5810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携手公益塑造美好愿景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078288" y="3282950"/>
            <a:ext cx="500063" cy="708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kern="1200" cap="none" spc="0" normalizeH="0" baseline="0" noProof="0" dirty="0" smtClean="0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3</a:t>
            </a:r>
            <a:endParaRPr kumimoji="0" lang="zh-CN" altLang="en-US" sz="4000" b="1" kern="1200" cap="none" spc="0" normalizeH="0" baseline="0" noProof="0" dirty="0">
              <a:solidFill>
                <a:schemeClr val="accent2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900613" y="4456113"/>
            <a:ext cx="3902075" cy="5810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r>
              <a:rPr lang="en-US" altLang="zh-CN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推动环保便民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078288" y="4305300"/>
            <a:ext cx="500063" cy="708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kern="1200" cap="none" spc="0" normalizeH="0" baseline="0" noProof="0" dirty="0" smtClean="0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4</a:t>
            </a:r>
            <a:endParaRPr kumimoji="0" lang="zh-CN" altLang="en-US" sz="4000" b="1" kern="1200" cap="none" spc="0" normalizeH="0" baseline="0" noProof="0" dirty="0">
              <a:solidFill>
                <a:schemeClr val="accent2"/>
              </a:solidFill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Tm="856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00"/>
                            </p:stCondLst>
                            <p:childTnLst>
                              <p:par>
                                <p:cTn id="10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1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5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000"/>
                            </p:stCondLst>
                            <p:childTnLst>
                              <p:par>
                                <p:cTn id="1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500"/>
                            </p:stCondLst>
                            <p:childTnLst>
                              <p:par>
                                <p:cTn id="1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37" grpId="0" bldLvl="0" animBg="1"/>
      <p:bldP spid="40" grpId="0" bldLvl="0" animBg="1"/>
      <p:bldP spid="43" grpId="0" bldLvl="0" animBg="1"/>
      <p:bldP spid="46" grpId="0" bldLvl="0" animBg="1"/>
      <p:bldP spid="50" grpId="0"/>
      <p:bldP spid="52" grpId="0"/>
      <p:bldP spid="54" grpId="0"/>
      <p:bldP spid="56" grpId="0"/>
      <p:bldP spid="58" grpId="0"/>
      <p:bldP spid="60" grpId="0"/>
      <p:bldP spid="61" grpId="0"/>
      <p:bldP spid="6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6082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9575"/>
            <a:ext cx="12196763" cy="1368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3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338" y="2197100"/>
            <a:ext cx="368300" cy="444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4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25" y="2012950"/>
            <a:ext cx="252413" cy="41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5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213" y="3592513"/>
            <a:ext cx="290512" cy="212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6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125" y="4418013"/>
            <a:ext cx="246063" cy="3413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7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913" y="2284413"/>
            <a:ext cx="180975" cy="269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8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6563" y="328613"/>
            <a:ext cx="574675" cy="568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9" name="图片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3463" y="1296988"/>
            <a:ext cx="261937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90" name="图片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38" y="681038"/>
            <a:ext cx="434975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91" name="图片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81188" y="2195513"/>
            <a:ext cx="357187" cy="354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2535238" y="3068638"/>
            <a:ext cx="7523162" cy="9731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r>
              <a:rPr lang="en-US" altLang="zh-CN" sz="5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5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推动环保便民</a:t>
            </a:r>
            <a:endParaRPr lang="zh-CN" altLang="en-US" sz="5400" b="1" dirty="0">
              <a:solidFill>
                <a:srgbClr val="4848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2905125" y="3971925"/>
            <a:ext cx="680878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Oval 5"/>
          <p:cNvSpPr>
            <a:spLocks noChangeArrowheads="1"/>
          </p:cNvSpPr>
          <p:nvPr/>
        </p:nvSpPr>
        <p:spPr bwMode="auto">
          <a:xfrm>
            <a:off x="5303838" y="1208088"/>
            <a:ext cx="1790700" cy="1803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AD31A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Freeform 6"/>
          <p:cNvSpPr/>
          <p:nvPr/>
        </p:nvSpPr>
        <p:spPr bwMode="auto">
          <a:xfrm>
            <a:off x="6378575" y="2459038"/>
            <a:ext cx="744538" cy="630238"/>
          </a:xfrm>
          <a:custGeom>
            <a:avLst/>
            <a:gdLst>
              <a:gd name="T0" fmla="*/ 1016 w 1016"/>
              <a:gd name="T1" fmla="*/ 13 h 854"/>
              <a:gd name="T2" fmla="*/ 7 w 1016"/>
              <a:gd name="T3" fmla="*/ 854 h 854"/>
              <a:gd name="T4" fmla="*/ 0 w 1016"/>
              <a:gd name="T5" fmla="*/ 817 h 854"/>
              <a:gd name="T6" fmla="*/ 981 w 1016"/>
              <a:gd name="T7" fmla="*/ 0 h 854"/>
              <a:gd name="T8" fmla="*/ 1016 w 1016"/>
              <a:gd name="T9" fmla="*/ 13 h 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6" h="854">
                <a:moveTo>
                  <a:pt x="1016" y="13"/>
                </a:moveTo>
                <a:cubicBezTo>
                  <a:pt x="850" y="443"/>
                  <a:pt x="470" y="766"/>
                  <a:pt x="7" y="854"/>
                </a:cubicBezTo>
                <a:lnTo>
                  <a:pt x="0" y="817"/>
                </a:lnTo>
                <a:cubicBezTo>
                  <a:pt x="450" y="732"/>
                  <a:pt x="819" y="417"/>
                  <a:pt x="981" y="0"/>
                </a:cubicBezTo>
                <a:lnTo>
                  <a:pt x="1016" y="1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AD31A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5" name="Freeform 7"/>
          <p:cNvSpPr/>
          <p:nvPr/>
        </p:nvSpPr>
        <p:spPr bwMode="auto">
          <a:xfrm>
            <a:off x="5210175" y="1112838"/>
            <a:ext cx="1316038" cy="1150938"/>
          </a:xfrm>
          <a:custGeom>
            <a:avLst/>
            <a:gdLst>
              <a:gd name="T0" fmla="*/ 1350 w 1796"/>
              <a:gd name="T1" fmla="*/ 0 h 1560"/>
              <a:gd name="T2" fmla="*/ 1796 w 1796"/>
              <a:gd name="T3" fmla="*/ 75 h 1560"/>
              <a:gd name="T4" fmla="*/ 1783 w 1796"/>
              <a:gd name="T5" fmla="*/ 111 h 1560"/>
              <a:gd name="T6" fmla="*/ 1350 w 1796"/>
              <a:gd name="T7" fmla="*/ 38 h 1560"/>
              <a:gd name="T8" fmla="*/ 38 w 1796"/>
              <a:gd name="T9" fmla="*/ 1350 h 1560"/>
              <a:gd name="T10" fmla="*/ 53 w 1796"/>
              <a:gd name="T11" fmla="*/ 1553 h 1560"/>
              <a:gd name="T12" fmla="*/ 16 w 1796"/>
              <a:gd name="T13" fmla="*/ 1560 h 1560"/>
              <a:gd name="T14" fmla="*/ 0 w 1796"/>
              <a:gd name="T15" fmla="*/ 1350 h 1560"/>
              <a:gd name="T16" fmla="*/ 1350 w 1796"/>
              <a:gd name="T17" fmla="*/ 0 h 1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96" h="1560">
                <a:moveTo>
                  <a:pt x="1350" y="0"/>
                </a:moveTo>
                <a:cubicBezTo>
                  <a:pt x="1507" y="0"/>
                  <a:pt x="1657" y="27"/>
                  <a:pt x="1796" y="75"/>
                </a:cubicBezTo>
                <a:lnTo>
                  <a:pt x="1783" y="111"/>
                </a:lnTo>
                <a:cubicBezTo>
                  <a:pt x="1648" y="63"/>
                  <a:pt x="1502" y="38"/>
                  <a:pt x="1350" y="38"/>
                </a:cubicBezTo>
                <a:cubicBezTo>
                  <a:pt x="625" y="38"/>
                  <a:pt x="38" y="625"/>
                  <a:pt x="38" y="1350"/>
                </a:cubicBezTo>
                <a:cubicBezTo>
                  <a:pt x="38" y="1419"/>
                  <a:pt x="43" y="1487"/>
                  <a:pt x="53" y="1553"/>
                </a:cubicBezTo>
                <a:lnTo>
                  <a:pt x="16" y="1560"/>
                </a:lnTo>
                <a:cubicBezTo>
                  <a:pt x="6" y="1491"/>
                  <a:pt x="0" y="1422"/>
                  <a:pt x="0" y="1350"/>
                </a:cubicBezTo>
                <a:cubicBezTo>
                  <a:pt x="0" y="605"/>
                  <a:pt x="605" y="0"/>
                  <a:pt x="13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AD31A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546725" y="1525588"/>
            <a:ext cx="1290638" cy="11684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sz="7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7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856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7" grpId="0" animBg="1"/>
      <p:bldP spid="6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3" y="779463"/>
            <a:ext cx="12192000" cy="5118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" name="TextBox 54"/>
          <p:cNvSpPr txBox="1"/>
          <p:nvPr/>
        </p:nvSpPr>
        <p:spPr>
          <a:xfrm>
            <a:off x="1330325" y="44450"/>
            <a:ext cx="5041900" cy="5492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绿色生活平台和微社群建设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131" name="TextBox 55"/>
          <p:cNvSpPr txBox="1"/>
          <p:nvPr/>
        </p:nvSpPr>
        <p:spPr>
          <a:xfrm>
            <a:off x="139700" y="106363"/>
            <a:ext cx="1065213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r"/>
            <a:r>
              <a:rPr lang="en-US" altLang="zh-CN" sz="20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Part</a:t>
            </a:r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4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2660650" y="2671763"/>
            <a:ext cx="9536113" cy="3744913"/>
          </a:xfrm>
          <a:prstGeom prst="rec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C4261D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4688" y="2919413"/>
            <a:ext cx="2071688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1" kern="1200" cap="none" spc="0" normalizeH="0" baseline="0" noProof="0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互联网</a:t>
            </a:r>
            <a:r>
              <a:rPr kumimoji="0" lang="en-US" altLang="zh-CN" sz="2200" b="1" kern="1200" cap="none" spc="0" normalizeH="0" baseline="0" noProof="0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2200" b="1" kern="1200" cap="none" spc="0" normalizeH="0" baseline="0" noProof="0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的运用</a:t>
            </a:r>
            <a:endParaRPr kumimoji="0" lang="zh-CN" altLang="en-US" sz="2200" b="1" kern="1200" cap="none" spc="0" normalizeH="0" baseline="0" noProof="0" dirty="0" smtClean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95638" y="3313113"/>
            <a:ext cx="8434387" cy="914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老百姓的生活已经离不开互联网，利用环保分类项目的推进，建立完善绿色环保生态圈，关联更多的社会服务，可以更好的落实垃圾分类；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95638" y="4867275"/>
            <a:ext cx="8434387" cy="914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在每一个试点小区，推进微社群建设，通过有组织的引导、交流、培训，开展绿色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PK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，慢慢培养社区主人翁责任意识，帮助垃圾分类更好的落实；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14688" y="4470400"/>
            <a:ext cx="1579563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1" kern="1200" cap="none" spc="0" normalizeH="0" baseline="0" noProof="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微社群服务</a:t>
            </a:r>
            <a:endParaRPr kumimoji="0" lang="zh-CN" altLang="en-US" sz="2200" b="1" kern="1200" cap="none" spc="0" normalizeH="0" baseline="0" noProof="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6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6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6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4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40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86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24" grpId="0" animBg="1"/>
      <p:bldP spid="25" grpId="0"/>
      <p:bldP spid="26" grpId="0"/>
      <p:bldP spid="27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TextBox 54"/>
          <p:cNvSpPr txBox="1"/>
          <p:nvPr/>
        </p:nvSpPr>
        <p:spPr>
          <a:xfrm>
            <a:off x="1330325" y="44450"/>
            <a:ext cx="5041900" cy="5492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绿色生态圈平台架构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178" name="TextBox 55"/>
          <p:cNvSpPr txBox="1"/>
          <p:nvPr/>
        </p:nvSpPr>
        <p:spPr>
          <a:xfrm>
            <a:off x="139700" y="106363"/>
            <a:ext cx="1065213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r"/>
            <a:r>
              <a:rPr lang="en-US" altLang="zh-CN" sz="20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Part</a:t>
            </a:r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4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3776663" y="1325563"/>
            <a:ext cx="1247775" cy="125253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Oval 6"/>
          <p:cNvSpPr/>
          <p:nvPr/>
        </p:nvSpPr>
        <p:spPr>
          <a:xfrm>
            <a:off x="3776663" y="3178175"/>
            <a:ext cx="1247775" cy="1250950"/>
          </a:xfrm>
          <a:prstGeom prst="ellipse">
            <a:avLst/>
          </a:prstGeom>
          <a:solidFill>
            <a:schemeClr val="bg2"/>
          </a:solidFill>
          <a:ln w="9525">
            <a:noFill/>
          </a:ln>
        </p:spPr>
        <p:txBody>
          <a:bodyPr anchor="t"/>
          <a:p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Oval 7"/>
          <p:cNvSpPr/>
          <p:nvPr/>
        </p:nvSpPr>
        <p:spPr>
          <a:xfrm>
            <a:off x="3776663" y="5068888"/>
            <a:ext cx="1247775" cy="1252537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t"/>
          <a:p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Oval 8"/>
          <p:cNvSpPr>
            <a:spLocks noChangeArrowheads="1"/>
          </p:cNvSpPr>
          <p:nvPr/>
        </p:nvSpPr>
        <p:spPr bwMode="auto">
          <a:xfrm>
            <a:off x="582613" y="2644775"/>
            <a:ext cx="2490788" cy="2501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10"/>
          <p:cNvSpPr/>
          <p:nvPr/>
        </p:nvSpPr>
        <p:spPr bwMode="auto">
          <a:xfrm>
            <a:off x="7675563" y="1382713"/>
            <a:ext cx="4070350" cy="5043488"/>
          </a:xfrm>
          <a:custGeom>
            <a:avLst/>
            <a:gdLst>
              <a:gd name="T0" fmla="*/ 185 w 5228"/>
              <a:gd name="T1" fmla="*/ 0 h 6450"/>
              <a:gd name="T2" fmla="*/ 5044 w 5228"/>
              <a:gd name="T3" fmla="*/ 0 h 6450"/>
              <a:gd name="T4" fmla="*/ 5228 w 5228"/>
              <a:gd name="T5" fmla="*/ 184 h 6450"/>
              <a:gd name="T6" fmla="*/ 5228 w 5228"/>
              <a:gd name="T7" fmla="*/ 6266 h 6450"/>
              <a:gd name="T8" fmla="*/ 5044 w 5228"/>
              <a:gd name="T9" fmla="*/ 6450 h 6450"/>
              <a:gd name="T10" fmla="*/ 185 w 5228"/>
              <a:gd name="T11" fmla="*/ 6450 h 6450"/>
              <a:gd name="T12" fmla="*/ 0 w 5228"/>
              <a:gd name="T13" fmla="*/ 6266 h 6450"/>
              <a:gd name="T14" fmla="*/ 0 w 5228"/>
              <a:gd name="T15" fmla="*/ 184 h 6450"/>
              <a:gd name="T16" fmla="*/ 185 w 5228"/>
              <a:gd name="T17" fmla="*/ 0 h 6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28" h="6450">
                <a:moveTo>
                  <a:pt x="185" y="0"/>
                </a:moveTo>
                <a:lnTo>
                  <a:pt x="5044" y="0"/>
                </a:lnTo>
                <a:cubicBezTo>
                  <a:pt x="5146" y="0"/>
                  <a:pt x="5228" y="83"/>
                  <a:pt x="5228" y="184"/>
                </a:cubicBezTo>
                <a:lnTo>
                  <a:pt x="5228" y="6266"/>
                </a:lnTo>
                <a:cubicBezTo>
                  <a:pt x="5228" y="6367"/>
                  <a:pt x="5146" y="6450"/>
                  <a:pt x="5044" y="6450"/>
                </a:cubicBezTo>
                <a:lnTo>
                  <a:pt x="185" y="6450"/>
                </a:lnTo>
                <a:cubicBezTo>
                  <a:pt x="83" y="6450"/>
                  <a:pt x="0" y="6367"/>
                  <a:pt x="0" y="6266"/>
                </a:cubicBezTo>
                <a:lnTo>
                  <a:pt x="0" y="184"/>
                </a:lnTo>
                <a:cubicBezTo>
                  <a:pt x="0" y="83"/>
                  <a:pt x="83" y="0"/>
                  <a:pt x="185" y="0"/>
                </a:cubicBezTo>
                <a:close/>
              </a:path>
            </a:pathLst>
          </a:custGeom>
          <a:solidFill>
            <a:schemeClr val="accent2">
              <a:lumMod val="95000"/>
            </a:schemeClr>
          </a:solidFill>
          <a:ln w="10" cap="flat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11"/>
          <p:cNvSpPr/>
          <p:nvPr/>
        </p:nvSpPr>
        <p:spPr>
          <a:xfrm>
            <a:off x="7561263" y="1704975"/>
            <a:ext cx="107950" cy="630238"/>
          </a:xfrm>
          <a:custGeom>
            <a:avLst/>
            <a:gdLst/>
            <a:ahLst/>
            <a:cxnLst>
              <a:cxn ang="0">
                <a:pos x="107950" y="0"/>
              </a:cxn>
              <a:cxn ang="0">
                <a:pos x="0" y="86012"/>
              </a:cxn>
              <a:cxn ang="0">
                <a:pos x="0" y="630237"/>
              </a:cxn>
              <a:cxn ang="0">
                <a:pos x="107950" y="544225"/>
              </a:cxn>
              <a:cxn ang="0">
                <a:pos x="107950" y="0"/>
              </a:cxn>
            </a:cxnLst>
            <a:pathLst>
              <a:path w="139" h="806">
                <a:moveTo>
                  <a:pt x="139" y="0"/>
                </a:moveTo>
                <a:lnTo>
                  <a:pt x="0" y="110"/>
                </a:lnTo>
                <a:lnTo>
                  <a:pt x="0" y="806"/>
                </a:lnTo>
                <a:lnTo>
                  <a:pt x="139" y="696"/>
                </a:lnTo>
                <a:lnTo>
                  <a:pt x="139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1" name="Freeform 12"/>
          <p:cNvSpPr/>
          <p:nvPr/>
        </p:nvSpPr>
        <p:spPr>
          <a:xfrm>
            <a:off x="7561263" y="1790700"/>
            <a:ext cx="2794000" cy="544513"/>
          </a:xfrm>
          <a:custGeom>
            <a:avLst/>
            <a:gdLst/>
            <a:ahLst/>
            <a:cxnLst>
              <a:cxn ang="0">
                <a:pos x="2794000" y="0"/>
              </a:cxn>
              <a:cxn ang="0">
                <a:pos x="0" y="0"/>
              </a:cxn>
              <a:cxn ang="0">
                <a:pos x="0" y="544512"/>
              </a:cxn>
              <a:cxn ang="0">
                <a:pos x="2794000" y="544512"/>
              </a:cxn>
              <a:cxn ang="0">
                <a:pos x="2632164" y="276168"/>
              </a:cxn>
              <a:cxn ang="0">
                <a:pos x="2794000" y="0"/>
              </a:cxn>
            </a:cxnLst>
            <a:pathLst>
              <a:path w="3591" h="696">
                <a:moveTo>
                  <a:pt x="3591" y="0"/>
                </a:moveTo>
                <a:lnTo>
                  <a:pt x="0" y="0"/>
                </a:lnTo>
                <a:lnTo>
                  <a:pt x="0" y="696"/>
                </a:lnTo>
                <a:lnTo>
                  <a:pt x="3591" y="696"/>
                </a:lnTo>
                <a:lnTo>
                  <a:pt x="3383" y="353"/>
                </a:lnTo>
                <a:lnTo>
                  <a:pt x="3591" y="0"/>
                </a:lnTo>
                <a:close/>
              </a:path>
            </a:pathLst>
          </a:custGeom>
          <a:solidFill>
            <a:schemeClr val="bg2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3138488" y="3856038"/>
            <a:ext cx="615950" cy="0"/>
          </a:xfrm>
          <a:prstGeom prst="line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直接连接符 12"/>
          <p:cNvCxnSpPr/>
          <p:nvPr/>
        </p:nvCxnSpPr>
        <p:spPr>
          <a:xfrm flipV="1">
            <a:off x="2811463" y="2357438"/>
            <a:ext cx="887412" cy="604837"/>
          </a:xfrm>
          <a:prstGeom prst="line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直接连接符 13"/>
          <p:cNvCxnSpPr/>
          <p:nvPr/>
        </p:nvCxnSpPr>
        <p:spPr>
          <a:xfrm>
            <a:off x="2660650" y="4940300"/>
            <a:ext cx="1038225" cy="635000"/>
          </a:xfrm>
          <a:prstGeom prst="line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TextBox 20"/>
          <p:cNvSpPr txBox="1"/>
          <p:nvPr/>
        </p:nvSpPr>
        <p:spPr>
          <a:xfrm>
            <a:off x="5089525" y="1490663"/>
            <a:ext cx="2233613" cy="13255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引入环保分类云平台数据，建立户户积分体系；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89525" y="3414713"/>
            <a:ext cx="2233613" cy="914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联合多元服务，建立绿色商业圈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89525" y="5264150"/>
            <a:ext cx="2233613" cy="914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协助相关部门建立家庭信用体系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13675" y="1809750"/>
            <a:ext cx="2222500" cy="492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600" kern="1200" cap="none" spc="0" normalizeH="0" baseline="0" noProof="0" dirty="0" smtClean="0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体系解读</a:t>
            </a:r>
            <a:endParaRPr kumimoji="0" lang="zh-CN" altLang="en-US" sz="2600" kern="1200" cap="none" spc="0" normalizeH="0" baseline="0" noProof="0" dirty="0">
              <a:solidFill>
                <a:schemeClr val="accent2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61300" y="2503488"/>
            <a:ext cx="3646488" cy="3402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 algn="just" defTabSz="914400" rtl="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1" kern="1200" cap="none" spc="0" normalizeH="0" baseline="0" noProof="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民通</a:t>
            </a:r>
            <a:r>
              <a:rPr kumimoji="0" lang="zh-CN" altLang="en-US" kern="1200" cap="none" spc="0" normalizeH="0" baseline="0" noProof="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：累计社区的环保信息流、建立</a:t>
            </a:r>
            <a:r>
              <a:rPr kumimoji="0" lang="en-US" altLang="zh-CN" kern="1200" cap="none" spc="0" normalizeH="0" baseline="0" noProof="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ID</a:t>
            </a:r>
            <a:r>
              <a:rPr kumimoji="0" lang="zh-CN" altLang="en-US" kern="1200" cap="none" spc="0" normalizeH="0" baseline="0" noProof="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数据，提供一体化社区服务，就是实践居民对美好生活的向往</a:t>
            </a:r>
            <a:r>
              <a:rPr kumimoji="0" lang="zh-CN" altLang="en-US" kern="1200" cap="none" spc="0" normalizeH="0" baseline="0" noProof="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！</a:t>
            </a:r>
            <a:endParaRPr kumimoji="0" lang="en-US" altLang="zh-CN" kern="1200" cap="none" spc="0" normalizeH="0" baseline="0" noProof="0" dirty="0" smtClean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  <a:p>
            <a:pPr marL="342900" marR="0" indent="-342900" algn="just" defTabSz="914400" rtl="0"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kern="1200" cap="none" spc="0" normalizeH="0" baseline="0" noProof="0" dirty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  <a:p>
            <a:pPr marL="342900" marR="0" indent="-342900" algn="just" defTabSz="914400" rtl="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1" kern="1200" cap="none" spc="0" normalizeH="0" baseline="0" noProof="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商通</a:t>
            </a:r>
            <a:r>
              <a:rPr kumimoji="0" lang="zh-CN" altLang="en-US" kern="1200" cap="none" spc="0" normalizeH="0" baseline="0" noProof="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：利益拉动需求，促进社会产业融合，催生新型绿色商业业态</a:t>
            </a:r>
            <a:r>
              <a:rPr kumimoji="0" lang="zh-CN" altLang="en-US" kern="1200" cap="none" spc="0" normalizeH="0" baseline="0" noProof="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！</a:t>
            </a:r>
            <a:endParaRPr kumimoji="0" lang="en-US" altLang="zh-CN" kern="1200" cap="none" spc="0" normalizeH="0" baseline="0" noProof="0" dirty="0" smtClean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  <a:p>
            <a:pPr marL="342900" marR="0" indent="-342900" algn="just" defTabSz="914400" rtl="0"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kern="1200" cap="none" spc="0" normalizeH="0" baseline="0" noProof="0" dirty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  <a:p>
            <a:pPr marL="342900" marR="0" indent="-342900" algn="just" defTabSz="914400" rtl="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1" kern="1200" cap="none" spc="0" normalizeH="0" baseline="0" noProof="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政通</a:t>
            </a:r>
            <a:r>
              <a:rPr kumimoji="0" lang="zh-CN" altLang="en-US" kern="1200" cap="none" spc="0" normalizeH="0" baseline="0" noProof="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：绿色积分体系导入社区大数据，成为市场经济下的政府管理的好帮手！</a:t>
            </a:r>
            <a:endParaRPr kumimoji="0" lang="zh-CN" altLang="en-US" kern="1200" cap="none" spc="0" normalizeH="0" baseline="0" noProof="0" dirty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50194" name="文本框 1"/>
          <p:cNvSpPr txBox="1"/>
          <p:nvPr/>
        </p:nvSpPr>
        <p:spPr>
          <a:xfrm>
            <a:off x="796925" y="3589338"/>
            <a:ext cx="2063750" cy="6778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绿色生态</a:t>
            </a:r>
            <a:endParaRPr lang="zh-CN" altLang="en-US" sz="36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195" name="文本框 2"/>
          <p:cNvSpPr txBox="1"/>
          <p:nvPr/>
        </p:nvSpPr>
        <p:spPr>
          <a:xfrm>
            <a:off x="3848100" y="1776413"/>
            <a:ext cx="1143000" cy="3857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积分系统</a:t>
            </a:r>
            <a:endParaRPr lang="zh-CN" altLang="en-US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196" name="文本框 25"/>
          <p:cNvSpPr txBox="1"/>
          <p:nvPr/>
        </p:nvSpPr>
        <p:spPr>
          <a:xfrm>
            <a:off x="3830638" y="3611563"/>
            <a:ext cx="1141412" cy="384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  <a:r>
              <a:rPr lang="zh-CN" altLang="en-US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商服</a:t>
            </a:r>
            <a:endParaRPr lang="zh-CN" altLang="en-US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197" name="文本框 26"/>
          <p:cNvSpPr txBox="1"/>
          <p:nvPr/>
        </p:nvSpPr>
        <p:spPr>
          <a:xfrm>
            <a:off x="3829050" y="5502275"/>
            <a:ext cx="1143000" cy="3857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家庭信用</a:t>
            </a:r>
            <a:endParaRPr lang="zh-CN" altLang="en-US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95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4" grpId="0" animBg="1"/>
      <p:bldP spid="5" grpId="0" animBg="1"/>
      <p:bldP spid="6" grpId="0" animBg="1"/>
      <p:bldP spid="7" grpId="0" animBg="1"/>
      <p:bldP spid="21" grpId="0"/>
      <p:bldP spid="22" grpId="0"/>
      <p:bldP spid="23" grpId="0"/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TextBox 54"/>
          <p:cNvSpPr txBox="1"/>
          <p:nvPr/>
        </p:nvSpPr>
        <p:spPr>
          <a:xfrm>
            <a:off x="1330325" y="44450"/>
            <a:ext cx="5041900" cy="5492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微社群运营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226" name="TextBox 55"/>
          <p:cNvSpPr txBox="1"/>
          <p:nvPr/>
        </p:nvSpPr>
        <p:spPr>
          <a:xfrm>
            <a:off x="139700" y="106363"/>
            <a:ext cx="1065213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r"/>
            <a:r>
              <a:rPr lang="en-US" altLang="zh-CN" sz="20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Part</a:t>
            </a:r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3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" name="等腰三角形 2"/>
          <p:cNvSpPr/>
          <p:nvPr/>
        </p:nvSpPr>
        <p:spPr bwMode="auto">
          <a:xfrm rot="3036074">
            <a:off x="5834856" y="1867694"/>
            <a:ext cx="1789113" cy="2070100"/>
          </a:xfrm>
          <a:custGeom>
            <a:avLst/>
            <a:gdLst/>
            <a:ahLst/>
            <a:cxnLst/>
            <a:rect l="l" t="t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close/>
              </a:path>
            </a:pathLst>
          </a:custGeom>
          <a:solidFill>
            <a:schemeClr val="accent1"/>
          </a:solidFill>
          <a:ln w="28575">
            <a:solidFill>
              <a:srgbClr val="F8F8F8"/>
            </a:solidFill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126163" y="2671763"/>
            <a:ext cx="1084262" cy="622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p>
            <a:pPr algn="ctr"/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等腰三角形 2"/>
          <p:cNvSpPr/>
          <p:nvPr/>
        </p:nvSpPr>
        <p:spPr bwMode="auto">
          <a:xfrm rot="8763501">
            <a:off x="4689475" y="3124200"/>
            <a:ext cx="1789113" cy="2070100"/>
          </a:xfrm>
          <a:custGeom>
            <a:avLst/>
            <a:gdLst/>
            <a:ahLst/>
            <a:cxnLst/>
            <a:rect l="l" t="t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8F8F8"/>
            </a:solidFill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938713" y="3841750"/>
            <a:ext cx="1084262" cy="620713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p>
            <a:pPr algn="ctr"/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游戏营销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等腰三角形 2"/>
          <p:cNvSpPr/>
          <p:nvPr/>
        </p:nvSpPr>
        <p:spPr bwMode="auto">
          <a:xfrm rot="16474575">
            <a:off x="4164806" y="1439069"/>
            <a:ext cx="1789113" cy="2070100"/>
          </a:xfrm>
          <a:custGeom>
            <a:avLst/>
            <a:gdLst/>
            <a:ahLst/>
            <a:cxnLst/>
            <a:rect l="l" t="t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close/>
              </a:path>
            </a:pathLst>
          </a:custGeom>
          <a:solidFill>
            <a:schemeClr val="bg2"/>
          </a:solidFill>
          <a:ln w="28575">
            <a:solidFill>
              <a:srgbClr val="F8F8F8"/>
            </a:solidFill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665663" y="2125663"/>
            <a:ext cx="1084262" cy="622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p>
            <a:pPr algn="ctr"/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社群建立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189038" y="1341438"/>
            <a:ext cx="1692275" cy="3841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b="1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lang="zh-CN" altLang="en-US" b="1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社区矩阵社群</a:t>
            </a:r>
            <a:endParaRPr lang="zh-CN" altLang="en-US" b="1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189038" y="1649413"/>
            <a:ext cx="2767012" cy="8397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6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这虚拟空间的社群交流体系，不断突破真实的交流边界，建立矩阵式的微社群</a:t>
            </a:r>
            <a:endParaRPr lang="zh-CN" altLang="en-US" sz="1600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7907338" y="1025525"/>
            <a:ext cx="1920875" cy="3841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b="1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lang="zh-CN" altLang="en-US" b="1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社群互动小程序</a:t>
            </a:r>
            <a:endParaRPr lang="zh-CN" altLang="en-US" b="1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907338" y="2930525"/>
            <a:ext cx="2767012" cy="1084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6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通过便利、需求的引导，活跃社群，充分发挥微信小程序的功能，打造即用即得服务场景，提高居民满意度。</a:t>
            </a:r>
            <a:endParaRPr lang="zh-CN" altLang="en-US" sz="1600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373313" y="5018088"/>
            <a:ext cx="2606675" cy="3841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b="1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lang="zh-CN" altLang="en-US" b="1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游戏是最牛逼推广模式</a:t>
            </a:r>
            <a:endParaRPr lang="zh-CN" altLang="en-US" b="1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373313" y="5327650"/>
            <a:ext cx="4429125" cy="5969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6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联合互动，虚拟竞争，用游戏的模式，建立家庭</a:t>
            </a:r>
            <a:r>
              <a:rPr lang="en-US" altLang="zh-CN" sz="16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6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荣誉感，实现体验</a:t>
            </a:r>
            <a:r>
              <a:rPr lang="en-US" altLang="zh-CN" sz="16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</a:t>
            </a:r>
            <a:r>
              <a:rPr lang="en-US" altLang="zh-CN" sz="16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娱乐的推动模式</a:t>
            </a:r>
            <a:endParaRPr lang="zh-CN" altLang="en-US" sz="1600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1301750" y="2965450"/>
            <a:ext cx="2462213" cy="1497013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>
            <a:noFill/>
          </a:ln>
        </p:spPr>
        <p:txBody>
          <a:bodyPr anchor="t"/>
          <a:p>
            <a:endParaRPr lang="zh-CN" altLang="en-US" dirty="0">
              <a:solidFill>
                <a:srgbClr val="C4261D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2240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288" y="1425575"/>
            <a:ext cx="2487612" cy="1376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41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038" y="4710113"/>
            <a:ext cx="2452687" cy="14271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80"/>
                            </p:stCondLst>
                            <p:childTnLst>
                              <p:par>
                                <p:cTn id="13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8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8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8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80"/>
                            </p:stCondLst>
                            <p:childTnLst>
                              <p:par>
                                <p:cTn id="33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80"/>
                            </p:stCondLst>
                            <p:childTnLst>
                              <p:par>
                                <p:cTn id="3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8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18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68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18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68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18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680"/>
                            </p:stCondLst>
                            <p:childTnLst>
                              <p:par>
                                <p:cTn id="7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103" grpId="0"/>
      <p:bldP spid="105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27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489575"/>
            <a:ext cx="12196763" cy="1368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74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338" y="2197100"/>
            <a:ext cx="368300" cy="444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75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25" y="2012950"/>
            <a:ext cx="252413" cy="41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76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13" y="3592513"/>
            <a:ext cx="290512" cy="212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77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125" y="4418013"/>
            <a:ext cx="246063" cy="3413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78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913" y="2284413"/>
            <a:ext cx="180975" cy="269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79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6563" y="328613"/>
            <a:ext cx="574675" cy="568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80" name="图片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3463" y="1296988"/>
            <a:ext cx="261937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81" name="图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38" y="681038"/>
            <a:ext cx="434975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82" name="图片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1188" y="2195513"/>
            <a:ext cx="357187" cy="354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2535238" y="3068638"/>
            <a:ext cx="7523162" cy="9731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回顾总结</a:t>
            </a:r>
            <a:endParaRPr lang="zh-CN" altLang="en-US" sz="5400" b="1" dirty="0">
              <a:solidFill>
                <a:srgbClr val="4848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2905125" y="3971925"/>
            <a:ext cx="680878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Oval 5"/>
          <p:cNvSpPr>
            <a:spLocks noChangeArrowheads="1"/>
          </p:cNvSpPr>
          <p:nvPr/>
        </p:nvSpPr>
        <p:spPr bwMode="auto">
          <a:xfrm>
            <a:off x="5303838" y="1208088"/>
            <a:ext cx="1790700" cy="1803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AD31A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Freeform 6"/>
          <p:cNvSpPr/>
          <p:nvPr/>
        </p:nvSpPr>
        <p:spPr bwMode="auto">
          <a:xfrm>
            <a:off x="6378575" y="2459038"/>
            <a:ext cx="744538" cy="630238"/>
          </a:xfrm>
          <a:custGeom>
            <a:avLst/>
            <a:gdLst>
              <a:gd name="T0" fmla="*/ 1016 w 1016"/>
              <a:gd name="T1" fmla="*/ 13 h 854"/>
              <a:gd name="T2" fmla="*/ 7 w 1016"/>
              <a:gd name="T3" fmla="*/ 854 h 854"/>
              <a:gd name="T4" fmla="*/ 0 w 1016"/>
              <a:gd name="T5" fmla="*/ 817 h 854"/>
              <a:gd name="T6" fmla="*/ 981 w 1016"/>
              <a:gd name="T7" fmla="*/ 0 h 854"/>
              <a:gd name="T8" fmla="*/ 1016 w 1016"/>
              <a:gd name="T9" fmla="*/ 13 h 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6" h="854">
                <a:moveTo>
                  <a:pt x="1016" y="13"/>
                </a:moveTo>
                <a:cubicBezTo>
                  <a:pt x="850" y="443"/>
                  <a:pt x="470" y="766"/>
                  <a:pt x="7" y="854"/>
                </a:cubicBezTo>
                <a:lnTo>
                  <a:pt x="0" y="817"/>
                </a:lnTo>
                <a:cubicBezTo>
                  <a:pt x="450" y="732"/>
                  <a:pt x="819" y="417"/>
                  <a:pt x="981" y="0"/>
                </a:cubicBezTo>
                <a:lnTo>
                  <a:pt x="1016" y="1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AD31A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5" name="Freeform 7"/>
          <p:cNvSpPr/>
          <p:nvPr/>
        </p:nvSpPr>
        <p:spPr bwMode="auto">
          <a:xfrm>
            <a:off x="5210175" y="1112838"/>
            <a:ext cx="1316038" cy="1150938"/>
          </a:xfrm>
          <a:custGeom>
            <a:avLst/>
            <a:gdLst>
              <a:gd name="T0" fmla="*/ 1350 w 1796"/>
              <a:gd name="T1" fmla="*/ 0 h 1560"/>
              <a:gd name="T2" fmla="*/ 1796 w 1796"/>
              <a:gd name="T3" fmla="*/ 75 h 1560"/>
              <a:gd name="T4" fmla="*/ 1783 w 1796"/>
              <a:gd name="T5" fmla="*/ 111 h 1560"/>
              <a:gd name="T6" fmla="*/ 1350 w 1796"/>
              <a:gd name="T7" fmla="*/ 38 h 1560"/>
              <a:gd name="T8" fmla="*/ 38 w 1796"/>
              <a:gd name="T9" fmla="*/ 1350 h 1560"/>
              <a:gd name="T10" fmla="*/ 53 w 1796"/>
              <a:gd name="T11" fmla="*/ 1553 h 1560"/>
              <a:gd name="T12" fmla="*/ 16 w 1796"/>
              <a:gd name="T13" fmla="*/ 1560 h 1560"/>
              <a:gd name="T14" fmla="*/ 0 w 1796"/>
              <a:gd name="T15" fmla="*/ 1350 h 1560"/>
              <a:gd name="T16" fmla="*/ 1350 w 1796"/>
              <a:gd name="T17" fmla="*/ 0 h 1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96" h="1560">
                <a:moveTo>
                  <a:pt x="1350" y="0"/>
                </a:moveTo>
                <a:cubicBezTo>
                  <a:pt x="1507" y="0"/>
                  <a:pt x="1657" y="27"/>
                  <a:pt x="1796" y="75"/>
                </a:cubicBezTo>
                <a:lnTo>
                  <a:pt x="1783" y="111"/>
                </a:lnTo>
                <a:cubicBezTo>
                  <a:pt x="1648" y="63"/>
                  <a:pt x="1502" y="38"/>
                  <a:pt x="1350" y="38"/>
                </a:cubicBezTo>
                <a:cubicBezTo>
                  <a:pt x="625" y="38"/>
                  <a:pt x="38" y="625"/>
                  <a:pt x="38" y="1350"/>
                </a:cubicBezTo>
                <a:cubicBezTo>
                  <a:pt x="38" y="1419"/>
                  <a:pt x="43" y="1487"/>
                  <a:pt x="53" y="1553"/>
                </a:cubicBezTo>
                <a:lnTo>
                  <a:pt x="16" y="1560"/>
                </a:lnTo>
                <a:cubicBezTo>
                  <a:pt x="6" y="1491"/>
                  <a:pt x="0" y="1422"/>
                  <a:pt x="0" y="1350"/>
                </a:cubicBezTo>
                <a:cubicBezTo>
                  <a:pt x="0" y="605"/>
                  <a:pt x="605" y="0"/>
                  <a:pt x="13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AD31A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553075" y="1525588"/>
            <a:ext cx="1277938" cy="12334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sz="7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7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856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7" grpId="0" bldLvl="0" animBg="1"/>
      <p:bldP spid="6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TextBox 54"/>
          <p:cNvSpPr txBox="1"/>
          <p:nvPr/>
        </p:nvSpPr>
        <p:spPr>
          <a:xfrm>
            <a:off x="1330325" y="44450"/>
            <a:ext cx="5041900" cy="5492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流程总结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322" name="TextBox 55"/>
          <p:cNvSpPr txBox="1"/>
          <p:nvPr/>
        </p:nvSpPr>
        <p:spPr>
          <a:xfrm>
            <a:off x="139700" y="106363"/>
            <a:ext cx="1065213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r"/>
            <a:r>
              <a:rPr lang="en-US" altLang="zh-CN" sz="20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Part</a:t>
            </a:r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4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Freeform 5"/>
          <p:cNvSpPr/>
          <p:nvPr/>
        </p:nvSpPr>
        <p:spPr bwMode="auto">
          <a:xfrm>
            <a:off x="3479800" y="1716088"/>
            <a:ext cx="2571750" cy="4121150"/>
          </a:xfrm>
          <a:custGeom>
            <a:avLst/>
            <a:gdLst>
              <a:gd name="T0" fmla="*/ 125 w 3148"/>
              <a:gd name="T1" fmla="*/ 0 h 5005"/>
              <a:gd name="T2" fmla="*/ 3023 w 3148"/>
              <a:gd name="T3" fmla="*/ 0 h 5005"/>
              <a:gd name="T4" fmla="*/ 3148 w 3148"/>
              <a:gd name="T5" fmla="*/ 125 h 5005"/>
              <a:gd name="T6" fmla="*/ 3148 w 3148"/>
              <a:gd name="T7" fmla="*/ 4880 h 5005"/>
              <a:gd name="T8" fmla="*/ 3023 w 3148"/>
              <a:gd name="T9" fmla="*/ 5005 h 5005"/>
              <a:gd name="T10" fmla="*/ 125 w 3148"/>
              <a:gd name="T11" fmla="*/ 5005 h 5005"/>
              <a:gd name="T12" fmla="*/ 0 w 3148"/>
              <a:gd name="T13" fmla="*/ 4880 h 5005"/>
              <a:gd name="T14" fmla="*/ 0 w 3148"/>
              <a:gd name="T15" fmla="*/ 125 h 5005"/>
              <a:gd name="T16" fmla="*/ 125 w 3148"/>
              <a:gd name="T17" fmla="*/ 0 h 50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48" h="5005">
                <a:moveTo>
                  <a:pt x="125" y="0"/>
                </a:moveTo>
                <a:lnTo>
                  <a:pt x="3023" y="0"/>
                </a:lnTo>
                <a:cubicBezTo>
                  <a:pt x="3092" y="0"/>
                  <a:pt x="3148" y="56"/>
                  <a:pt x="3148" y="125"/>
                </a:cubicBezTo>
                <a:lnTo>
                  <a:pt x="3148" y="4880"/>
                </a:lnTo>
                <a:cubicBezTo>
                  <a:pt x="3148" y="4949"/>
                  <a:pt x="3092" y="5005"/>
                  <a:pt x="3023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chemeClr val="bg1"/>
          </a:solidFill>
          <a:ln w="10" cap="flat">
            <a:solidFill>
              <a:schemeClr val="accent2">
                <a:lumMod val="8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6"/>
          <p:cNvSpPr/>
          <p:nvPr/>
        </p:nvSpPr>
        <p:spPr bwMode="auto">
          <a:xfrm>
            <a:off x="633413" y="1716088"/>
            <a:ext cx="2573338" cy="4121150"/>
          </a:xfrm>
          <a:custGeom>
            <a:avLst/>
            <a:gdLst>
              <a:gd name="T0" fmla="*/ 125 w 3149"/>
              <a:gd name="T1" fmla="*/ 0 h 5005"/>
              <a:gd name="T2" fmla="*/ 3024 w 3149"/>
              <a:gd name="T3" fmla="*/ 0 h 5005"/>
              <a:gd name="T4" fmla="*/ 3149 w 3149"/>
              <a:gd name="T5" fmla="*/ 125 h 5005"/>
              <a:gd name="T6" fmla="*/ 3149 w 3149"/>
              <a:gd name="T7" fmla="*/ 4880 h 5005"/>
              <a:gd name="T8" fmla="*/ 3024 w 3149"/>
              <a:gd name="T9" fmla="*/ 5005 h 5005"/>
              <a:gd name="T10" fmla="*/ 125 w 3149"/>
              <a:gd name="T11" fmla="*/ 5005 h 5005"/>
              <a:gd name="T12" fmla="*/ 0 w 3149"/>
              <a:gd name="T13" fmla="*/ 4880 h 5005"/>
              <a:gd name="T14" fmla="*/ 0 w 3149"/>
              <a:gd name="T15" fmla="*/ 125 h 5005"/>
              <a:gd name="T16" fmla="*/ 125 w 3149"/>
              <a:gd name="T17" fmla="*/ 0 h 50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49" h="5005">
                <a:moveTo>
                  <a:pt x="125" y="0"/>
                </a:moveTo>
                <a:lnTo>
                  <a:pt x="3024" y="0"/>
                </a:lnTo>
                <a:cubicBezTo>
                  <a:pt x="3092" y="0"/>
                  <a:pt x="3149" y="56"/>
                  <a:pt x="3149" y="125"/>
                </a:cubicBezTo>
                <a:lnTo>
                  <a:pt x="3149" y="4880"/>
                </a:lnTo>
                <a:cubicBezTo>
                  <a:pt x="3149" y="4949"/>
                  <a:pt x="3092" y="5005"/>
                  <a:pt x="3024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chemeClr val="accent4"/>
          </a:solidFill>
          <a:ln w="10" cap="flat">
            <a:solidFill>
              <a:schemeClr val="accent2">
                <a:lumMod val="8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7"/>
          <p:cNvSpPr/>
          <p:nvPr/>
        </p:nvSpPr>
        <p:spPr bwMode="auto">
          <a:xfrm>
            <a:off x="9170988" y="1716088"/>
            <a:ext cx="2571750" cy="4121150"/>
          </a:xfrm>
          <a:custGeom>
            <a:avLst/>
            <a:gdLst>
              <a:gd name="T0" fmla="*/ 125 w 3148"/>
              <a:gd name="T1" fmla="*/ 0 h 5005"/>
              <a:gd name="T2" fmla="*/ 3023 w 3148"/>
              <a:gd name="T3" fmla="*/ 0 h 5005"/>
              <a:gd name="T4" fmla="*/ 3148 w 3148"/>
              <a:gd name="T5" fmla="*/ 125 h 5005"/>
              <a:gd name="T6" fmla="*/ 3148 w 3148"/>
              <a:gd name="T7" fmla="*/ 4880 h 5005"/>
              <a:gd name="T8" fmla="*/ 3023 w 3148"/>
              <a:gd name="T9" fmla="*/ 5005 h 5005"/>
              <a:gd name="T10" fmla="*/ 125 w 3148"/>
              <a:gd name="T11" fmla="*/ 5005 h 5005"/>
              <a:gd name="T12" fmla="*/ 0 w 3148"/>
              <a:gd name="T13" fmla="*/ 4880 h 5005"/>
              <a:gd name="T14" fmla="*/ 0 w 3148"/>
              <a:gd name="T15" fmla="*/ 125 h 5005"/>
              <a:gd name="T16" fmla="*/ 125 w 3148"/>
              <a:gd name="T17" fmla="*/ 0 h 50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48" h="5005">
                <a:moveTo>
                  <a:pt x="125" y="0"/>
                </a:moveTo>
                <a:lnTo>
                  <a:pt x="3023" y="0"/>
                </a:lnTo>
                <a:cubicBezTo>
                  <a:pt x="3092" y="0"/>
                  <a:pt x="3148" y="56"/>
                  <a:pt x="3148" y="125"/>
                </a:cubicBezTo>
                <a:lnTo>
                  <a:pt x="3148" y="4880"/>
                </a:lnTo>
                <a:cubicBezTo>
                  <a:pt x="3148" y="4949"/>
                  <a:pt x="3092" y="5005"/>
                  <a:pt x="3023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chemeClr val="bg2"/>
          </a:solidFill>
          <a:ln w="10" cap="flat">
            <a:solidFill>
              <a:schemeClr val="accent2">
                <a:lumMod val="8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8"/>
          <p:cNvSpPr/>
          <p:nvPr/>
        </p:nvSpPr>
        <p:spPr bwMode="auto">
          <a:xfrm>
            <a:off x="6326188" y="1716088"/>
            <a:ext cx="2570163" cy="4121150"/>
          </a:xfrm>
          <a:custGeom>
            <a:avLst/>
            <a:gdLst>
              <a:gd name="T0" fmla="*/ 125 w 3148"/>
              <a:gd name="T1" fmla="*/ 0 h 5005"/>
              <a:gd name="T2" fmla="*/ 3023 w 3148"/>
              <a:gd name="T3" fmla="*/ 0 h 5005"/>
              <a:gd name="T4" fmla="*/ 3148 w 3148"/>
              <a:gd name="T5" fmla="*/ 125 h 5005"/>
              <a:gd name="T6" fmla="*/ 3148 w 3148"/>
              <a:gd name="T7" fmla="*/ 4880 h 5005"/>
              <a:gd name="T8" fmla="*/ 3023 w 3148"/>
              <a:gd name="T9" fmla="*/ 5005 h 5005"/>
              <a:gd name="T10" fmla="*/ 125 w 3148"/>
              <a:gd name="T11" fmla="*/ 5005 h 5005"/>
              <a:gd name="T12" fmla="*/ 0 w 3148"/>
              <a:gd name="T13" fmla="*/ 4880 h 5005"/>
              <a:gd name="T14" fmla="*/ 0 w 3148"/>
              <a:gd name="T15" fmla="*/ 125 h 5005"/>
              <a:gd name="T16" fmla="*/ 125 w 3148"/>
              <a:gd name="T17" fmla="*/ 0 h 50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48" h="5005">
                <a:moveTo>
                  <a:pt x="125" y="0"/>
                </a:moveTo>
                <a:lnTo>
                  <a:pt x="3023" y="0"/>
                </a:lnTo>
                <a:cubicBezTo>
                  <a:pt x="3092" y="0"/>
                  <a:pt x="3148" y="56"/>
                  <a:pt x="3148" y="125"/>
                </a:cubicBezTo>
                <a:lnTo>
                  <a:pt x="3148" y="4880"/>
                </a:lnTo>
                <a:cubicBezTo>
                  <a:pt x="3148" y="4949"/>
                  <a:pt x="3092" y="5005"/>
                  <a:pt x="3023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chemeClr val="tx2"/>
          </a:solidFill>
          <a:ln w="10" cap="flat">
            <a:solidFill>
              <a:schemeClr val="accent2">
                <a:lumMod val="8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041650" y="3325813"/>
            <a:ext cx="631825" cy="638175"/>
            <a:chOff x="3041651" y="3326606"/>
            <a:chExt cx="631825" cy="636588"/>
          </a:xfrm>
        </p:grpSpPr>
        <p:sp>
          <p:nvSpPr>
            <p:cNvPr id="56328" name="Oval 9"/>
            <p:cNvSpPr/>
            <p:nvPr/>
          </p:nvSpPr>
          <p:spPr>
            <a:xfrm>
              <a:off x="3041651" y="3326606"/>
              <a:ext cx="631825" cy="636588"/>
            </a:xfrm>
            <a:prstGeom prst="ellipse">
              <a:avLst/>
            </a:prstGeom>
            <a:solidFill>
              <a:schemeClr val="bg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329" name="Freeform 10"/>
            <p:cNvSpPr/>
            <p:nvPr/>
          </p:nvSpPr>
          <p:spPr>
            <a:xfrm>
              <a:off x="3378201" y="3469481"/>
              <a:ext cx="206375" cy="342900"/>
            </a:xfrm>
            <a:custGeom>
              <a:avLst/>
              <a:gdLst/>
              <a:ahLst/>
              <a:cxnLst>
                <a:cxn ang="0">
                  <a:pos x="176893" y="206724"/>
                </a:cxn>
                <a:cxn ang="0">
                  <a:pos x="111377" y="263328"/>
                </a:cxn>
                <a:cxn ang="0">
                  <a:pos x="47499" y="318290"/>
                </a:cxn>
                <a:cxn ang="0">
                  <a:pos x="0" y="287117"/>
                </a:cxn>
                <a:cxn ang="0">
                  <a:pos x="27844" y="263328"/>
                </a:cxn>
                <a:cxn ang="0">
                  <a:pos x="94179" y="206724"/>
                </a:cxn>
                <a:cxn ang="0">
                  <a:pos x="91722" y="126332"/>
                </a:cxn>
                <a:cxn ang="0">
                  <a:pos x="27844" y="72189"/>
                </a:cxn>
                <a:cxn ang="0">
                  <a:pos x="0" y="47579"/>
                </a:cxn>
                <a:cxn ang="0">
                  <a:pos x="45042" y="15586"/>
                </a:cxn>
                <a:cxn ang="0">
                  <a:pos x="111377" y="72189"/>
                </a:cxn>
                <a:cxn ang="0">
                  <a:pos x="174436" y="126332"/>
                </a:cxn>
                <a:cxn ang="0">
                  <a:pos x="176893" y="206724"/>
                </a:cxn>
              </a:cxnLst>
              <a:pathLst>
                <a:path w="252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6330" name="Freeform 11"/>
            <p:cNvSpPr/>
            <p:nvPr/>
          </p:nvSpPr>
          <p:spPr>
            <a:xfrm>
              <a:off x="3182938" y="3469481"/>
              <a:ext cx="206375" cy="342900"/>
            </a:xfrm>
            <a:custGeom>
              <a:avLst/>
              <a:gdLst/>
              <a:ahLst/>
              <a:cxnLst>
                <a:cxn ang="0">
                  <a:pos x="177712" y="206724"/>
                </a:cxn>
                <a:cxn ang="0">
                  <a:pos x="111377" y="263328"/>
                </a:cxn>
                <a:cxn ang="0">
                  <a:pos x="48318" y="318290"/>
                </a:cxn>
                <a:cxn ang="0">
                  <a:pos x="0" y="287117"/>
                </a:cxn>
                <a:cxn ang="0">
                  <a:pos x="28663" y="263328"/>
                </a:cxn>
                <a:cxn ang="0">
                  <a:pos x="94179" y="206724"/>
                </a:cxn>
                <a:cxn ang="0">
                  <a:pos x="91722" y="126332"/>
                </a:cxn>
                <a:cxn ang="0">
                  <a:pos x="28663" y="72189"/>
                </a:cxn>
                <a:cxn ang="0">
                  <a:pos x="0" y="47579"/>
                </a:cxn>
                <a:cxn ang="0">
                  <a:pos x="45861" y="15586"/>
                </a:cxn>
                <a:cxn ang="0">
                  <a:pos x="111377" y="72189"/>
                </a:cxn>
                <a:cxn ang="0">
                  <a:pos x="175255" y="126332"/>
                </a:cxn>
                <a:cxn ang="0">
                  <a:pos x="177712" y="206724"/>
                </a:cxn>
              </a:cxnLst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867400" y="3325813"/>
            <a:ext cx="633413" cy="638175"/>
            <a:chOff x="5867401" y="3326606"/>
            <a:chExt cx="633413" cy="636588"/>
          </a:xfrm>
        </p:grpSpPr>
        <p:sp>
          <p:nvSpPr>
            <p:cNvPr id="56332" name="Oval 12"/>
            <p:cNvSpPr/>
            <p:nvPr/>
          </p:nvSpPr>
          <p:spPr>
            <a:xfrm>
              <a:off x="5867401" y="3326606"/>
              <a:ext cx="633413" cy="636588"/>
            </a:xfrm>
            <a:prstGeom prst="ellipse">
              <a:avLst/>
            </a:prstGeom>
            <a:solidFill>
              <a:schemeClr val="bg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333" name="Freeform 13"/>
            <p:cNvSpPr/>
            <p:nvPr/>
          </p:nvSpPr>
          <p:spPr>
            <a:xfrm>
              <a:off x="6205539" y="3469481"/>
              <a:ext cx="206375" cy="342900"/>
            </a:xfrm>
            <a:custGeom>
              <a:avLst/>
              <a:gdLst/>
              <a:ahLst/>
              <a:cxnLst>
                <a:cxn ang="0">
                  <a:pos x="177712" y="206724"/>
                </a:cxn>
                <a:cxn ang="0">
                  <a:pos x="111377" y="263328"/>
                </a:cxn>
                <a:cxn ang="0">
                  <a:pos x="48318" y="318290"/>
                </a:cxn>
                <a:cxn ang="0">
                  <a:pos x="0" y="287117"/>
                </a:cxn>
                <a:cxn ang="0">
                  <a:pos x="28663" y="263328"/>
                </a:cxn>
                <a:cxn ang="0">
                  <a:pos x="94179" y="206724"/>
                </a:cxn>
                <a:cxn ang="0">
                  <a:pos x="91722" y="126332"/>
                </a:cxn>
                <a:cxn ang="0">
                  <a:pos x="28663" y="72189"/>
                </a:cxn>
                <a:cxn ang="0">
                  <a:pos x="0" y="47579"/>
                </a:cxn>
                <a:cxn ang="0">
                  <a:pos x="45861" y="15586"/>
                </a:cxn>
                <a:cxn ang="0">
                  <a:pos x="111377" y="72189"/>
                </a:cxn>
                <a:cxn ang="0">
                  <a:pos x="175255" y="126332"/>
                </a:cxn>
                <a:cxn ang="0">
                  <a:pos x="177712" y="206724"/>
                </a:cxn>
              </a:cxnLst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6334" name="Freeform 14"/>
            <p:cNvSpPr/>
            <p:nvPr/>
          </p:nvSpPr>
          <p:spPr>
            <a:xfrm>
              <a:off x="6010276" y="3469481"/>
              <a:ext cx="206375" cy="342900"/>
            </a:xfrm>
            <a:custGeom>
              <a:avLst/>
              <a:gdLst/>
              <a:ahLst/>
              <a:cxnLst>
                <a:cxn ang="0">
                  <a:pos x="177712" y="206724"/>
                </a:cxn>
                <a:cxn ang="0">
                  <a:pos x="111377" y="263328"/>
                </a:cxn>
                <a:cxn ang="0">
                  <a:pos x="48318" y="318290"/>
                </a:cxn>
                <a:cxn ang="0">
                  <a:pos x="819" y="287117"/>
                </a:cxn>
                <a:cxn ang="0">
                  <a:pos x="28663" y="263328"/>
                </a:cxn>
                <a:cxn ang="0">
                  <a:pos x="94179" y="206724"/>
                </a:cxn>
                <a:cxn ang="0">
                  <a:pos x="91722" y="126332"/>
                </a:cxn>
                <a:cxn ang="0">
                  <a:pos x="28663" y="72189"/>
                </a:cxn>
                <a:cxn ang="0">
                  <a:pos x="0" y="47579"/>
                </a:cxn>
                <a:cxn ang="0">
                  <a:pos x="45861" y="15586"/>
                </a:cxn>
                <a:cxn ang="0">
                  <a:pos x="111377" y="72189"/>
                </a:cxn>
                <a:cxn ang="0">
                  <a:pos x="175255" y="126332"/>
                </a:cxn>
                <a:cxn ang="0">
                  <a:pos x="177712" y="206724"/>
                </a:cxn>
              </a:cxnLst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1" y="343"/>
                    <a:pt x="85" y="365"/>
                    <a:pt x="59" y="388"/>
                  </a:cubicBezTo>
                  <a:cubicBezTo>
                    <a:pt x="22" y="418"/>
                    <a:pt x="6" y="397"/>
                    <a:pt x="1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1" y="189"/>
                    <a:pt x="112" y="154"/>
                  </a:cubicBezTo>
                  <a:cubicBezTo>
                    <a:pt x="86" y="132"/>
                    <a:pt x="61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728075" y="3325813"/>
            <a:ext cx="633413" cy="638175"/>
            <a:chOff x="8728076" y="3326606"/>
            <a:chExt cx="633413" cy="636588"/>
          </a:xfrm>
        </p:grpSpPr>
        <p:sp>
          <p:nvSpPr>
            <p:cNvPr id="56336" name="Oval 15"/>
            <p:cNvSpPr/>
            <p:nvPr/>
          </p:nvSpPr>
          <p:spPr>
            <a:xfrm>
              <a:off x="8728076" y="3326606"/>
              <a:ext cx="633413" cy="636588"/>
            </a:xfrm>
            <a:prstGeom prst="ellipse">
              <a:avLst/>
            </a:prstGeom>
            <a:solidFill>
              <a:schemeClr val="bg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337" name="Freeform 16"/>
            <p:cNvSpPr/>
            <p:nvPr/>
          </p:nvSpPr>
          <p:spPr>
            <a:xfrm>
              <a:off x="9066214" y="3469481"/>
              <a:ext cx="206375" cy="342900"/>
            </a:xfrm>
            <a:custGeom>
              <a:avLst/>
              <a:gdLst/>
              <a:ahLst/>
              <a:cxnLst>
                <a:cxn ang="0">
                  <a:pos x="177712" y="206724"/>
                </a:cxn>
                <a:cxn ang="0">
                  <a:pos x="111377" y="263328"/>
                </a:cxn>
                <a:cxn ang="0">
                  <a:pos x="48318" y="318290"/>
                </a:cxn>
                <a:cxn ang="0">
                  <a:pos x="0" y="287117"/>
                </a:cxn>
                <a:cxn ang="0">
                  <a:pos x="27844" y="263328"/>
                </a:cxn>
                <a:cxn ang="0">
                  <a:pos x="94179" y="206724"/>
                </a:cxn>
                <a:cxn ang="0">
                  <a:pos x="91722" y="126332"/>
                </a:cxn>
                <a:cxn ang="0">
                  <a:pos x="27844" y="72189"/>
                </a:cxn>
                <a:cxn ang="0">
                  <a:pos x="0" y="47579"/>
                </a:cxn>
                <a:cxn ang="0">
                  <a:pos x="45861" y="15586"/>
                </a:cxn>
                <a:cxn ang="0">
                  <a:pos x="111377" y="72189"/>
                </a:cxn>
                <a:cxn ang="0">
                  <a:pos x="174436" y="126332"/>
                </a:cxn>
                <a:cxn ang="0">
                  <a:pos x="177712" y="206724"/>
                </a:cxn>
              </a:cxnLst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6338" name="Freeform 17"/>
            <p:cNvSpPr/>
            <p:nvPr/>
          </p:nvSpPr>
          <p:spPr>
            <a:xfrm>
              <a:off x="8870951" y="3469481"/>
              <a:ext cx="206375" cy="342900"/>
            </a:xfrm>
            <a:custGeom>
              <a:avLst/>
              <a:gdLst/>
              <a:ahLst/>
              <a:cxnLst>
                <a:cxn ang="0">
                  <a:pos x="177712" y="206724"/>
                </a:cxn>
                <a:cxn ang="0">
                  <a:pos x="111377" y="263328"/>
                </a:cxn>
                <a:cxn ang="0">
                  <a:pos x="48318" y="318290"/>
                </a:cxn>
                <a:cxn ang="0">
                  <a:pos x="819" y="287117"/>
                </a:cxn>
                <a:cxn ang="0">
                  <a:pos x="28663" y="263328"/>
                </a:cxn>
                <a:cxn ang="0">
                  <a:pos x="94179" y="206724"/>
                </a:cxn>
                <a:cxn ang="0">
                  <a:pos x="91722" y="126332"/>
                </a:cxn>
                <a:cxn ang="0">
                  <a:pos x="28663" y="72189"/>
                </a:cxn>
                <a:cxn ang="0">
                  <a:pos x="0" y="47579"/>
                </a:cxn>
                <a:cxn ang="0">
                  <a:pos x="45861" y="15586"/>
                </a:cxn>
                <a:cxn ang="0">
                  <a:pos x="111377" y="72189"/>
                </a:cxn>
                <a:cxn ang="0">
                  <a:pos x="175255" y="126332"/>
                </a:cxn>
                <a:cxn ang="0">
                  <a:pos x="177712" y="206724"/>
                </a:cxn>
              </a:cxnLst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5" y="365"/>
                    <a:pt x="59" y="388"/>
                  </a:cubicBezTo>
                  <a:cubicBezTo>
                    <a:pt x="21" y="418"/>
                    <a:pt x="6" y="397"/>
                    <a:pt x="1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1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454150" y="1938338"/>
            <a:ext cx="930275" cy="939800"/>
            <a:chOff x="1454151" y="1939131"/>
            <a:chExt cx="930275" cy="938213"/>
          </a:xfrm>
        </p:grpSpPr>
        <p:sp>
          <p:nvSpPr>
            <p:cNvPr id="56340" name="Oval 18"/>
            <p:cNvSpPr/>
            <p:nvPr/>
          </p:nvSpPr>
          <p:spPr>
            <a:xfrm>
              <a:off x="1454151" y="1939131"/>
              <a:ext cx="930275" cy="938213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6504" y="2115849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defTabSz="914400" rtl="0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b="1" kern="1200" cap="none" spc="0" normalizeH="0" baseline="0" noProof="0" dirty="0" smtClean="0">
                  <a:latin typeface="+mn-ea"/>
                  <a:ea typeface="+mn-ea"/>
                  <a:cs typeface="+mn-cs"/>
                </a:rPr>
                <a:t>01</a:t>
              </a:r>
              <a:endParaRPr kumimoji="0" lang="zh-CN" altLang="en-US" sz="3200" b="1" kern="1200" cap="none" spc="0" normalizeH="0" baseline="0" noProof="0" dirty="0"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862013" y="3206750"/>
            <a:ext cx="2090737" cy="13525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4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</a:t>
            </a:r>
            <a:endParaRPr lang="zh-CN" altLang="en-US" sz="4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4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4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endParaRPr lang="zh-CN" altLang="en-US" sz="4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300538" y="1938338"/>
            <a:ext cx="930275" cy="939800"/>
            <a:chOff x="4300538" y="1939131"/>
            <a:chExt cx="930275" cy="938213"/>
          </a:xfrm>
        </p:grpSpPr>
        <p:sp>
          <p:nvSpPr>
            <p:cNvPr id="56344" name="Oval 19"/>
            <p:cNvSpPr/>
            <p:nvPr/>
          </p:nvSpPr>
          <p:spPr>
            <a:xfrm>
              <a:off x="4300538" y="1939131"/>
              <a:ext cx="930275" cy="938213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25238" y="2115849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defTabSz="914400" rtl="0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b="1" kern="1200" cap="none" spc="0" normalizeH="0" baseline="0" noProof="0" dirty="0" smtClean="0">
                  <a:latin typeface="+mn-ea"/>
                  <a:ea typeface="+mn-ea"/>
                  <a:cs typeface="+mn-cs"/>
                </a:rPr>
                <a:t>02</a:t>
              </a:r>
              <a:endParaRPr kumimoji="0" lang="zh-CN" altLang="en-US" sz="3200" b="1" kern="1200" cap="none" spc="0" normalizeH="0" baseline="0" noProof="0" dirty="0"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145338" y="1938338"/>
            <a:ext cx="931862" cy="939800"/>
            <a:chOff x="7145339" y="1939131"/>
            <a:chExt cx="931863" cy="938213"/>
          </a:xfrm>
        </p:grpSpPr>
        <p:sp>
          <p:nvSpPr>
            <p:cNvPr id="56347" name="Oval 20"/>
            <p:cNvSpPr/>
            <p:nvPr/>
          </p:nvSpPr>
          <p:spPr>
            <a:xfrm>
              <a:off x="7145339" y="1939131"/>
              <a:ext cx="931863" cy="938213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63972" y="2115849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defTabSz="914400" rtl="0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b="1" kern="1200" cap="none" spc="0" normalizeH="0" baseline="0" noProof="0" dirty="0" smtClean="0">
                  <a:latin typeface="+mn-ea"/>
                  <a:ea typeface="+mn-ea"/>
                  <a:cs typeface="+mn-cs"/>
                </a:rPr>
                <a:t>03</a:t>
              </a:r>
              <a:endParaRPr kumimoji="0" lang="zh-CN" altLang="en-US" sz="3200" b="1" kern="1200" cap="none" spc="0" normalizeH="0" baseline="0" noProof="0" dirty="0"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9991725" y="1938338"/>
            <a:ext cx="931863" cy="939800"/>
            <a:chOff x="9991726" y="1939131"/>
            <a:chExt cx="931863" cy="938213"/>
          </a:xfrm>
        </p:grpSpPr>
        <p:sp>
          <p:nvSpPr>
            <p:cNvPr id="56350" name="Oval 21"/>
            <p:cNvSpPr/>
            <p:nvPr/>
          </p:nvSpPr>
          <p:spPr>
            <a:xfrm>
              <a:off x="9991726" y="1939131"/>
              <a:ext cx="931863" cy="938213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130002" y="2115849"/>
              <a:ext cx="6912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defTabSz="914400" rtl="0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b="1" kern="1200" cap="none" spc="0" normalizeH="0" baseline="0" noProof="0" dirty="0" smtClean="0">
                  <a:latin typeface="+mn-ea"/>
                  <a:ea typeface="+mn-ea"/>
                  <a:cs typeface="+mn-cs"/>
                </a:rPr>
                <a:t>04</a:t>
              </a:r>
              <a:endParaRPr kumimoji="0" lang="zh-CN" altLang="en-US" sz="3200" b="1" kern="1200" cap="none" spc="0" normalizeH="0" baseline="0" noProof="0" dirty="0"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798888" y="3176588"/>
            <a:ext cx="2090737" cy="13525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4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互动情感建设</a:t>
            </a:r>
            <a:endParaRPr lang="zh-CN" altLang="en-US" sz="4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64313" y="3135313"/>
            <a:ext cx="2090737" cy="13525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4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endParaRPr lang="zh-CN" altLang="en-US" sz="4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4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4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4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429750" y="3100388"/>
            <a:ext cx="2090738" cy="1962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4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玩公益建立荣誉感</a:t>
            </a:r>
            <a:endParaRPr lang="zh-CN" altLang="en-US" sz="4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100"/>
                            </p:stCondLst>
                            <p:childTnLst>
                              <p:par>
                                <p:cTn id="4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6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100"/>
                            </p:stCondLst>
                            <p:childTnLst>
                              <p:par>
                                <p:cTn id="5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6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100"/>
                            </p:stCondLst>
                            <p:childTnLst>
                              <p:par>
                                <p:cTn id="6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6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1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60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1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23" grpId="0"/>
      <p:bldP spid="2" grpId="0"/>
      <p:bldP spid="3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Box 54"/>
          <p:cNvSpPr txBox="1"/>
          <p:nvPr/>
        </p:nvSpPr>
        <p:spPr>
          <a:xfrm>
            <a:off x="1330325" y="44450"/>
            <a:ext cx="5041900" cy="5492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 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政府资源支持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370" name="TextBox 55"/>
          <p:cNvSpPr txBox="1"/>
          <p:nvPr/>
        </p:nvSpPr>
        <p:spPr>
          <a:xfrm>
            <a:off x="139700" y="106363"/>
            <a:ext cx="1065213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r"/>
            <a:r>
              <a:rPr lang="en-US" altLang="zh-CN" sz="20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Part</a:t>
            </a:r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en-US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endParaRPr lang="en-US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Freeform 14"/>
          <p:cNvSpPr/>
          <p:nvPr/>
        </p:nvSpPr>
        <p:spPr bwMode="auto">
          <a:xfrm>
            <a:off x="1806575" y="2382838"/>
            <a:ext cx="298450" cy="344488"/>
          </a:xfrm>
          <a:custGeom>
            <a:avLst/>
            <a:gdLst>
              <a:gd name="T0" fmla="*/ 0 w 336"/>
              <a:gd name="T1" fmla="*/ 194 h 388"/>
              <a:gd name="T2" fmla="*/ 168 w 336"/>
              <a:gd name="T3" fmla="*/ 97 h 388"/>
              <a:gd name="T4" fmla="*/ 336 w 336"/>
              <a:gd name="T5" fmla="*/ 0 h 388"/>
              <a:gd name="T6" fmla="*/ 336 w 336"/>
              <a:gd name="T7" fmla="*/ 194 h 388"/>
              <a:gd name="T8" fmla="*/ 336 w 336"/>
              <a:gd name="T9" fmla="*/ 388 h 388"/>
              <a:gd name="T10" fmla="*/ 168 w 336"/>
              <a:gd name="T11" fmla="*/ 291 h 388"/>
              <a:gd name="T12" fmla="*/ 0 w 336"/>
              <a:gd name="T13" fmla="*/ 194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6" h="388">
                <a:moveTo>
                  <a:pt x="0" y="194"/>
                </a:moveTo>
                <a:lnTo>
                  <a:pt x="168" y="97"/>
                </a:lnTo>
                <a:lnTo>
                  <a:pt x="336" y="0"/>
                </a:lnTo>
                <a:lnTo>
                  <a:pt x="336" y="194"/>
                </a:lnTo>
                <a:lnTo>
                  <a:pt x="336" y="388"/>
                </a:lnTo>
                <a:lnTo>
                  <a:pt x="168" y="291"/>
                </a:lnTo>
                <a:lnTo>
                  <a:pt x="0" y="1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Freeform 15"/>
          <p:cNvSpPr/>
          <p:nvPr/>
        </p:nvSpPr>
        <p:spPr bwMode="auto">
          <a:xfrm>
            <a:off x="2016125" y="3044825"/>
            <a:ext cx="344488" cy="298450"/>
          </a:xfrm>
          <a:custGeom>
            <a:avLst/>
            <a:gdLst>
              <a:gd name="T0" fmla="*/ 0 w 388"/>
              <a:gd name="T1" fmla="*/ 336 h 336"/>
              <a:gd name="T2" fmla="*/ 97 w 388"/>
              <a:gd name="T3" fmla="*/ 168 h 336"/>
              <a:gd name="T4" fmla="*/ 194 w 388"/>
              <a:gd name="T5" fmla="*/ 0 h 336"/>
              <a:gd name="T6" fmla="*/ 291 w 388"/>
              <a:gd name="T7" fmla="*/ 168 h 336"/>
              <a:gd name="T8" fmla="*/ 388 w 388"/>
              <a:gd name="T9" fmla="*/ 336 h 336"/>
              <a:gd name="T10" fmla="*/ 194 w 388"/>
              <a:gd name="T11" fmla="*/ 336 h 336"/>
              <a:gd name="T12" fmla="*/ 0 w 388"/>
              <a:gd name="T13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8" h="336">
                <a:moveTo>
                  <a:pt x="0" y="336"/>
                </a:moveTo>
                <a:lnTo>
                  <a:pt x="97" y="168"/>
                </a:lnTo>
                <a:lnTo>
                  <a:pt x="194" y="0"/>
                </a:lnTo>
                <a:lnTo>
                  <a:pt x="291" y="168"/>
                </a:lnTo>
                <a:lnTo>
                  <a:pt x="388" y="336"/>
                </a:lnTo>
                <a:lnTo>
                  <a:pt x="194" y="336"/>
                </a:lnTo>
                <a:lnTo>
                  <a:pt x="0" y="3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" name="Freeform 16"/>
          <p:cNvSpPr/>
          <p:nvPr/>
        </p:nvSpPr>
        <p:spPr bwMode="auto">
          <a:xfrm>
            <a:off x="2501900" y="3525838"/>
            <a:ext cx="298450" cy="344488"/>
          </a:xfrm>
          <a:custGeom>
            <a:avLst/>
            <a:gdLst>
              <a:gd name="T0" fmla="*/ 0 w 336"/>
              <a:gd name="T1" fmla="*/ 388 h 388"/>
              <a:gd name="T2" fmla="*/ 0 w 336"/>
              <a:gd name="T3" fmla="*/ 194 h 388"/>
              <a:gd name="T4" fmla="*/ 0 w 336"/>
              <a:gd name="T5" fmla="*/ 0 h 388"/>
              <a:gd name="T6" fmla="*/ 168 w 336"/>
              <a:gd name="T7" fmla="*/ 97 h 388"/>
              <a:gd name="T8" fmla="*/ 336 w 336"/>
              <a:gd name="T9" fmla="*/ 194 h 388"/>
              <a:gd name="T10" fmla="*/ 168 w 336"/>
              <a:gd name="T11" fmla="*/ 291 h 388"/>
              <a:gd name="T12" fmla="*/ 0 w 336"/>
              <a:gd name="T13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6" h="388">
                <a:moveTo>
                  <a:pt x="0" y="388"/>
                </a:moveTo>
                <a:lnTo>
                  <a:pt x="0" y="194"/>
                </a:lnTo>
                <a:lnTo>
                  <a:pt x="0" y="0"/>
                </a:lnTo>
                <a:lnTo>
                  <a:pt x="168" y="97"/>
                </a:lnTo>
                <a:lnTo>
                  <a:pt x="336" y="194"/>
                </a:lnTo>
                <a:lnTo>
                  <a:pt x="168" y="291"/>
                </a:lnTo>
                <a:lnTo>
                  <a:pt x="0" y="3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" name="Freeform 17"/>
          <p:cNvSpPr/>
          <p:nvPr/>
        </p:nvSpPr>
        <p:spPr bwMode="auto">
          <a:xfrm>
            <a:off x="3100388" y="3781425"/>
            <a:ext cx="344488" cy="298450"/>
          </a:xfrm>
          <a:custGeom>
            <a:avLst/>
            <a:gdLst>
              <a:gd name="T0" fmla="*/ 194 w 388"/>
              <a:gd name="T1" fmla="*/ 336 h 336"/>
              <a:gd name="T2" fmla="*/ 97 w 388"/>
              <a:gd name="T3" fmla="*/ 168 h 336"/>
              <a:gd name="T4" fmla="*/ 0 w 388"/>
              <a:gd name="T5" fmla="*/ 0 h 336"/>
              <a:gd name="T6" fmla="*/ 194 w 388"/>
              <a:gd name="T7" fmla="*/ 0 h 336"/>
              <a:gd name="T8" fmla="*/ 388 w 388"/>
              <a:gd name="T9" fmla="*/ 0 h 336"/>
              <a:gd name="T10" fmla="*/ 291 w 388"/>
              <a:gd name="T11" fmla="*/ 168 h 336"/>
              <a:gd name="T12" fmla="*/ 194 w 388"/>
              <a:gd name="T13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8" h="336">
                <a:moveTo>
                  <a:pt x="194" y="336"/>
                </a:moveTo>
                <a:lnTo>
                  <a:pt x="97" y="168"/>
                </a:lnTo>
                <a:lnTo>
                  <a:pt x="0" y="0"/>
                </a:lnTo>
                <a:lnTo>
                  <a:pt x="194" y="0"/>
                </a:lnTo>
                <a:lnTo>
                  <a:pt x="388" y="0"/>
                </a:lnTo>
                <a:lnTo>
                  <a:pt x="291" y="168"/>
                </a:lnTo>
                <a:lnTo>
                  <a:pt x="194" y="3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Freeform 18"/>
          <p:cNvSpPr/>
          <p:nvPr/>
        </p:nvSpPr>
        <p:spPr bwMode="auto">
          <a:xfrm>
            <a:off x="3775075" y="3540125"/>
            <a:ext cx="298450" cy="344488"/>
          </a:xfrm>
          <a:custGeom>
            <a:avLst/>
            <a:gdLst>
              <a:gd name="T0" fmla="*/ 336 w 336"/>
              <a:gd name="T1" fmla="*/ 388 h 388"/>
              <a:gd name="T2" fmla="*/ 168 w 336"/>
              <a:gd name="T3" fmla="*/ 291 h 388"/>
              <a:gd name="T4" fmla="*/ 0 w 336"/>
              <a:gd name="T5" fmla="*/ 194 h 388"/>
              <a:gd name="T6" fmla="*/ 168 w 336"/>
              <a:gd name="T7" fmla="*/ 97 h 388"/>
              <a:gd name="T8" fmla="*/ 336 w 336"/>
              <a:gd name="T9" fmla="*/ 0 h 388"/>
              <a:gd name="T10" fmla="*/ 336 w 336"/>
              <a:gd name="T11" fmla="*/ 194 h 388"/>
              <a:gd name="T12" fmla="*/ 336 w 336"/>
              <a:gd name="T13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6" h="388">
                <a:moveTo>
                  <a:pt x="336" y="388"/>
                </a:moveTo>
                <a:lnTo>
                  <a:pt x="168" y="291"/>
                </a:lnTo>
                <a:lnTo>
                  <a:pt x="0" y="194"/>
                </a:lnTo>
                <a:lnTo>
                  <a:pt x="168" y="97"/>
                </a:lnTo>
                <a:lnTo>
                  <a:pt x="336" y="0"/>
                </a:lnTo>
                <a:lnTo>
                  <a:pt x="336" y="194"/>
                </a:lnTo>
                <a:lnTo>
                  <a:pt x="336" y="3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Freeform 19"/>
          <p:cNvSpPr/>
          <p:nvPr/>
        </p:nvSpPr>
        <p:spPr bwMode="auto">
          <a:xfrm>
            <a:off x="4260850" y="3036888"/>
            <a:ext cx="344488" cy="298450"/>
          </a:xfrm>
          <a:custGeom>
            <a:avLst/>
            <a:gdLst>
              <a:gd name="T0" fmla="*/ 388 w 388"/>
              <a:gd name="T1" fmla="*/ 336 h 336"/>
              <a:gd name="T2" fmla="*/ 194 w 388"/>
              <a:gd name="T3" fmla="*/ 336 h 336"/>
              <a:gd name="T4" fmla="*/ 0 w 388"/>
              <a:gd name="T5" fmla="*/ 336 h 336"/>
              <a:gd name="T6" fmla="*/ 97 w 388"/>
              <a:gd name="T7" fmla="*/ 168 h 336"/>
              <a:gd name="T8" fmla="*/ 194 w 388"/>
              <a:gd name="T9" fmla="*/ 0 h 336"/>
              <a:gd name="T10" fmla="*/ 291 w 388"/>
              <a:gd name="T11" fmla="*/ 168 h 336"/>
              <a:gd name="T12" fmla="*/ 388 w 388"/>
              <a:gd name="T13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8" h="336">
                <a:moveTo>
                  <a:pt x="388" y="336"/>
                </a:moveTo>
                <a:lnTo>
                  <a:pt x="194" y="336"/>
                </a:lnTo>
                <a:lnTo>
                  <a:pt x="0" y="336"/>
                </a:lnTo>
                <a:lnTo>
                  <a:pt x="97" y="168"/>
                </a:lnTo>
                <a:lnTo>
                  <a:pt x="194" y="0"/>
                </a:lnTo>
                <a:lnTo>
                  <a:pt x="291" y="168"/>
                </a:lnTo>
                <a:lnTo>
                  <a:pt x="388" y="3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1" name="Freeform 20"/>
          <p:cNvSpPr/>
          <p:nvPr/>
        </p:nvSpPr>
        <p:spPr bwMode="auto">
          <a:xfrm>
            <a:off x="4510088" y="2379663"/>
            <a:ext cx="298450" cy="344488"/>
          </a:xfrm>
          <a:custGeom>
            <a:avLst/>
            <a:gdLst>
              <a:gd name="T0" fmla="*/ 336 w 336"/>
              <a:gd name="T1" fmla="*/ 194 h 388"/>
              <a:gd name="T2" fmla="*/ 168 w 336"/>
              <a:gd name="T3" fmla="*/ 291 h 388"/>
              <a:gd name="T4" fmla="*/ 0 w 336"/>
              <a:gd name="T5" fmla="*/ 388 h 388"/>
              <a:gd name="T6" fmla="*/ 0 w 336"/>
              <a:gd name="T7" fmla="*/ 194 h 388"/>
              <a:gd name="T8" fmla="*/ 0 w 336"/>
              <a:gd name="T9" fmla="*/ 0 h 388"/>
              <a:gd name="T10" fmla="*/ 168 w 336"/>
              <a:gd name="T11" fmla="*/ 97 h 388"/>
              <a:gd name="T12" fmla="*/ 336 w 336"/>
              <a:gd name="T13" fmla="*/ 194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6" h="388">
                <a:moveTo>
                  <a:pt x="336" y="194"/>
                </a:moveTo>
                <a:lnTo>
                  <a:pt x="168" y="291"/>
                </a:lnTo>
                <a:lnTo>
                  <a:pt x="0" y="388"/>
                </a:lnTo>
                <a:lnTo>
                  <a:pt x="0" y="194"/>
                </a:lnTo>
                <a:lnTo>
                  <a:pt x="0" y="0"/>
                </a:lnTo>
                <a:lnTo>
                  <a:pt x="168" y="97"/>
                </a:lnTo>
                <a:lnTo>
                  <a:pt x="336" y="1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254250" y="1535113"/>
            <a:ext cx="2058988" cy="2060575"/>
            <a:chOff x="1990725" y="836613"/>
            <a:chExt cx="2058988" cy="2060575"/>
          </a:xfrm>
        </p:grpSpPr>
        <p:sp>
          <p:nvSpPr>
            <p:cNvPr id="13" name="Oval 6"/>
            <p:cNvSpPr>
              <a:spLocks noChangeArrowheads="1"/>
            </p:cNvSpPr>
            <p:nvPr/>
          </p:nvSpPr>
          <p:spPr bwMode="auto">
            <a:xfrm>
              <a:off x="1990725" y="836613"/>
              <a:ext cx="2058988" cy="2060575"/>
            </a:xfrm>
            <a:prstGeom prst="ellipse">
              <a:avLst/>
            </a:prstGeom>
            <a:solidFill>
              <a:schemeClr val="tx1"/>
            </a:solidFill>
            <a:ln w="10" cap="flat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4" name="TextBox 12"/>
            <p:cNvSpPr txBox="1"/>
            <p:nvPr/>
          </p:nvSpPr>
          <p:spPr>
            <a:xfrm>
              <a:off x="2262958" y="1625541"/>
              <a:ext cx="1492298" cy="417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defTabSz="914400" rtl="0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kern="1200" cap="none" spc="0" normalizeH="0" baseline="0" noProof="0" dirty="0" smtClean="0">
                  <a:solidFill>
                    <a:schemeClr val="accent2"/>
                  </a:solidFill>
                  <a:latin typeface="+mn-ea"/>
                  <a:ea typeface="+mn-ea"/>
                  <a:cs typeface="+mn-cs"/>
                </a:rPr>
                <a:t>资源支持</a:t>
              </a:r>
              <a:endParaRPr kumimoji="0" lang="zh-CN" altLang="en-US" sz="2000" kern="1200" cap="none" spc="0" normalizeH="0" baseline="0" noProof="0" dirty="0">
                <a:solidFill>
                  <a:schemeClr val="accent2"/>
                </a:solidFill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864100" y="2122488"/>
            <a:ext cx="981075" cy="979487"/>
            <a:chOff x="4600575" y="1423988"/>
            <a:chExt cx="981075" cy="979488"/>
          </a:xfrm>
        </p:grpSpPr>
        <p:sp>
          <p:nvSpPr>
            <p:cNvPr id="16" name="Freeform 7"/>
            <p:cNvSpPr/>
            <p:nvPr/>
          </p:nvSpPr>
          <p:spPr bwMode="auto">
            <a:xfrm>
              <a:off x="4600575" y="1423988"/>
              <a:ext cx="981075" cy="979488"/>
            </a:xfrm>
            <a:custGeom>
              <a:avLst/>
              <a:gdLst>
                <a:gd name="T0" fmla="*/ 429 w 1106"/>
                <a:gd name="T1" fmla="*/ 68 h 1105"/>
                <a:gd name="T2" fmla="*/ 1038 w 1106"/>
                <a:gd name="T3" fmla="*/ 429 h 1105"/>
                <a:gd name="T4" fmla="*/ 677 w 1106"/>
                <a:gd name="T5" fmla="*/ 1037 h 1105"/>
                <a:gd name="T6" fmla="*/ 69 w 1106"/>
                <a:gd name="T7" fmla="*/ 677 h 1105"/>
                <a:gd name="T8" fmla="*/ 429 w 1106"/>
                <a:gd name="T9" fmla="*/ 68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105">
                  <a:moveTo>
                    <a:pt x="429" y="68"/>
                  </a:moveTo>
                  <a:cubicBezTo>
                    <a:pt x="697" y="0"/>
                    <a:pt x="969" y="161"/>
                    <a:pt x="1038" y="429"/>
                  </a:cubicBezTo>
                  <a:cubicBezTo>
                    <a:pt x="1106" y="696"/>
                    <a:pt x="945" y="968"/>
                    <a:pt x="677" y="1037"/>
                  </a:cubicBezTo>
                  <a:cubicBezTo>
                    <a:pt x="410" y="1105"/>
                    <a:pt x="137" y="944"/>
                    <a:pt x="69" y="677"/>
                  </a:cubicBezTo>
                  <a:cubicBezTo>
                    <a:pt x="0" y="409"/>
                    <a:pt x="162" y="137"/>
                    <a:pt x="429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7" name="TextBox 15"/>
            <p:cNvSpPr txBox="1"/>
            <p:nvPr/>
          </p:nvSpPr>
          <p:spPr>
            <a:xfrm>
              <a:off x="4680228" y="1570552"/>
              <a:ext cx="773141" cy="65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defTabSz="914400" rtl="0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kern="1200" cap="none" spc="0" normalizeH="0" baseline="0" noProof="0" dirty="0" smtClean="0">
                  <a:solidFill>
                    <a:schemeClr val="accent2"/>
                  </a:solidFill>
                  <a:latin typeface="+mn-ea"/>
                  <a:ea typeface="+mn-ea"/>
                  <a:cs typeface="+mn-cs"/>
                </a:rPr>
                <a:t>教育系统</a:t>
              </a:r>
              <a:endParaRPr kumimoji="0" lang="zh-CN" altLang="en-US" kern="1200" cap="none" spc="0" normalizeH="0" baseline="0" noProof="0" dirty="0">
                <a:solidFill>
                  <a:schemeClr val="accent2"/>
                </a:solidFill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572000" y="3151188"/>
            <a:ext cx="987425" cy="987425"/>
            <a:chOff x="4308475" y="2452688"/>
            <a:chExt cx="987425" cy="987425"/>
          </a:xfrm>
        </p:grpSpPr>
        <p:sp>
          <p:nvSpPr>
            <p:cNvPr id="19" name="Freeform 8"/>
            <p:cNvSpPr/>
            <p:nvPr/>
          </p:nvSpPr>
          <p:spPr bwMode="auto">
            <a:xfrm>
              <a:off x="4308475" y="2452688"/>
              <a:ext cx="987425" cy="987425"/>
            </a:xfrm>
            <a:custGeom>
              <a:avLst/>
              <a:gdLst>
                <a:gd name="T0" fmla="*/ 691 w 1112"/>
                <a:gd name="T1" fmla="*/ 75 h 1112"/>
                <a:gd name="T2" fmla="*/ 1037 w 1112"/>
                <a:gd name="T3" fmla="*/ 691 h 1112"/>
                <a:gd name="T4" fmla="*/ 421 w 1112"/>
                <a:gd name="T5" fmla="*/ 1038 h 1112"/>
                <a:gd name="T6" fmla="*/ 74 w 1112"/>
                <a:gd name="T7" fmla="*/ 421 h 1112"/>
                <a:gd name="T8" fmla="*/ 691 w 1112"/>
                <a:gd name="T9" fmla="*/ 7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1112">
                  <a:moveTo>
                    <a:pt x="691" y="75"/>
                  </a:moveTo>
                  <a:cubicBezTo>
                    <a:pt x="956" y="149"/>
                    <a:pt x="1112" y="425"/>
                    <a:pt x="1037" y="691"/>
                  </a:cubicBezTo>
                  <a:cubicBezTo>
                    <a:pt x="963" y="957"/>
                    <a:pt x="687" y="1112"/>
                    <a:pt x="421" y="1038"/>
                  </a:cubicBezTo>
                  <a:cubicBezTo>
                    <a:pt x="155" y="963"/>
                    <a:pt x="0" y="687"/>
                    <a:pt x="74" y="421"/>
                  </a:cubicBezTo>
                  <a:cubicBezTo>
                    <a:pt x="149" y="156"/>
                    <a:pt x="425" y="0"/>
                    <a:pt x="691" y="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0" name="TextBox 18"/>
            <p:cNvSpPr txBox="1"/>
            <p:nvPr/>
          </p:nvSpPr>
          <p:spPr>
            <a:xfrm>
              <a:off x="4335135" y="2625971"/>
              <a:ext cx="941695" cy="659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defTabSz="914400" rtl="0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kern="1200" cap="none" spc="0" normalizeH="0" baseline="0" noProof="0" dirty="0" smtClean="0">
                  <a:solidFill>
                    <a:schemeClr val="accent2"/>
                  </a:solidFill>
                  <a:latin typeface="+mn-ea"/>
                  <a:ea typeface="+mn-ea"/>
                  <a:cs typeface="+mn-cs"/>
                </a:rPr>
                <a:t>宣传</a:t>
              </a:r>
              <a:endParaRPr kumimoji="0" lang="zh-CN" altLang="en-US" kern="1200" cap="none" spc="0" normalizeH="0" baseline="0" noProof="0" dirty="0" smtClean="0">
                <a:solidFill>
                  <a:schemeClr val="accent2"/>
                </a:solidFill>
                <a:latin typeface="+mn-ea"/>
                <a:ea typeface="+mn-ea"/>
                <a:cs typeface="+mn-cs"/>
              </a:endParaRPr>
            </a:p>
            <a:p>
              <a:pPr marR="0" algn="ctr" defTabSz="914400" rtl="0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kern="1200" cap="none" spc="0" normalizeH="0" baseline="0" noProof="0" dirty="0" smtClean="0">
                  <a:solidFill>
                    <a:schemeClr val="accent2"/>
                  </a:solidFill>
                  <a:latin typeface="+mn-ea"/>
                  <a:ea typeface="+mn-ea"/>
                  <a:cs typeface="+mn-cs"/>
                </a:rPr>
                <a:t>文明办</a:t>
              </a:r>
              <a:endParaRPr kumimoji="0" lang="zh-CN" altLang="en-US" kern="1200" cap="none" spc="0" normalizeH="0" baseline="0" noProof="0" dirty="0">
                <a:solidFill>
                  <a:schemeClr val="accent2"/>
                </a:solidFill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810000" y="3905250"/>
            <a:ext cx="976313" cy="977900"/>
            <a:chOff x="3546475" y="3206751"/>
            <a:chExt cx="976313" cy="977900"/>
          </a:xfrm>
        </p:grpSpPr>
        <p:sp>
          <p:nvSpPr>
            <p:cNvPr id="22" name="Freeform 9"/>
            <p:cNvSpPr/>
            <p:nvPr/>
          </p:nvSpPr>
          <p:spPr bwMode="auto">
            <a:xfrm>
              <a:off x="3546475" y="3206751"/>
              <a:ext cx="976313" cy="977900"/>
            </a:xfrm>
            <a:custGeom>
              <a:avLst/>
              <a:gdLst>
                <a:gd name="T0" fmla="*/ 908 w 1101"/>
                <a:gd name="T1" fmla="*/ 201 h 1101"/>
                <a:gd name="T2" fmla="*/ 900 w 1101"/>
                <a:gd name="T3" fmla="*/ 908 h 1101"/>
                <a:gd name="T4" fmla="*/ 193 w 1101"/>
                <a:gd name="T5" fmla="*/ 900 h 1101"/>
                <a:gd name="T6" fmla="*/ 201 w 1101"/>
                <a:gd name="T7" fmla="*/ 193 h 1101"/>
                <a:gd name="T8" fmla="*/ 908 w 1101"/>
                <a:gd name="T9" fmla="*/ 201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8" y="201"/>
                  </a:moveTo>
                  <a:cubicBezTo>
                    <a:pt x="1101" y="398"/>
                    <a:pt x="1097" y="715"/>
                    <a:pt x="900" y="908"/>
                  </a:cubicBezTo>
                  <a:cubicBezTo>
                    <a:pt x="703" y="1101"/>
                    <a:pt x="386" y="1098"/>
                    <a:pt x="193" y="900"/>
                  </a:cubicBezTo>
                  <a:cubicBezTo>
                    <a:pt x="0" y="703"/>
                    <a:pt x="3" y="386"/>
                    <a:pt x="201" y="193"/>
                  </a:cubicBezTo>
                  <a:cubicBezTo>
                    <a:pt x="398" y="0"/>
                    <a:pt x="715" y="4"/>
                    <a:pt x="908" y="20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3" name="TextBox 21"/>
            <p:cNvSpPr txBox="1"/>
            <p:nvPr/>
          </p:nvSpPr>
          <p:spPr>
            <a:xfrm>
              <a:off x="3594228" y="3396997"/>
              <a:ext cx="910969" cy="659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defTabSz="914400" rtl="0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kern="1200" cap="none" spc="0" normalizeH="0" baseline="0" noProof="0" dirty="0" smtClean="0">
                  <a:solidFill>
                    <a:schemeClr val="accent2"/>
                  </a:solidFill>
                  <a:latin typeface="+mn-ea"/>
                  <a:ea typeface="+mn-ea"/>
                  <a:cs typeface="+mn-cs"/>
                </a:rPr>
                <a:t>民政</a:t>
              </a:r>
              <a:endParaRPr kumimoji="0" lang="zh-CN" altLang="en-US" kern="1200" cap="none" spc="0" normalizeH="0" baseline="0" noProof="0" dirty="0" smtClean="0">
                <a:solidFill>
                  <a:schemeClr val="accent2"/>
                </a:solidFill>
                <a:latin typeface="+mn-ea"/>
                <a:ea typeface="+mn-ea"/>
                <a:cs typeface="+mn-cs"/>
              </a:endParaRPr>
            </a:p>
            <a:p>
              <a:pPr marR="0" algn="ctr" defTabSz="914400" rtl="0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kern="1200" cap="none" spc="0" normalizeH="0" baseline="0" noProof="0" dirty="0" smtClean="0">
                  <a:solidFill>
                    <a:schemeClr val="accent2"/>
                  </a:solidFill>
                  <a:latin typeface="+mn-ea"/>
                  <a:ea typeface="+mn-ea"/>
                  <a:cs typeface="+mn-cs"/>
                </a:rPr>
                <a:t>系统</a:t>
              </a:r>
              <a:endParaRPr kumimoji="0" lang="zh-CN" altLang="en-US" kern="1200" cap="none" spc="0" normalizeH="0" baseline="0" noProof="0" dirty="0">
                <a:solidFill>
                  <a:schemeClr val="accent2"/>
                </a:solidFill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768600" y="4168775"/>
            <a:ext cx="981075" cy="981075"/>
            <a:chOff x="2505075" y="3470276"/>
            <a:chExt cx="981075" cy="981075"/>
          </a:xfrm>
        </p:grpSpPr>
        <p:sp>
          <p:nvSpPr>
            <p:cNvPr id="25" name="Freeform 10"/>
            <p:cNvSpPr/>
            <p:nvPr/>
          </p:nvSpPr>
          <p:spPr bwMode="auto">
            <a:xfrm>
              <a:off x="2505075" y="3470276"/>
              <a:ext cx="981075" cy="981075"/>
            </a:xfrm>
            <a:custGeom>
              <a:avLst/>
              <a:gdLst>
                <a:gd name="T0" fmla="*/ 1037 w 1105"/>
                <a:gd name="T1" fmla="*/ 429 h 1106"/>
                <a:gd name="T2" fmla="*/ 676 w 1105"/>
                <a:gd name="T3" fmla="*/ 1037 h 1106"/>
                <a:gd name="T4" fmla="*/ 68 w 1105"/>
                <a:gd name="T5" fmla="*/ 677 h 1106"/>
                <a:gd name="T6" fmla="*/ 428 w 1105"/>
                <a:gd name="T7" fmla="*/ 68 h 1106"/>
                <a:gd name="T8" fmla="*/ 1037 w 1105"/>
                <a:gd name="T9" fmla="*/ 429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5" h="1106">
                  <a:moveTo>
                    <a:pt x="1037" y="429"/>
                  </a:moveTo>
                  <a:cubicBezTo>
                    <a:pt x="1105" y="696"/>
                    <a:pt x="944" y="969"/>
                    <a:pt x="676" y="1037"/>
                  </a:cubicBezTo>
                  <a:cubicBezTo>
                    <a:pt x="409" y="1106"/>
                    <a:pt x="137" y="944"/>
                    <a:pt x="68" y="677"/>
                  </a:cubicBezTo>
                  <a:cubicBezTo>
                    <a:pt x="0" y="409"/>
                    <a:pt x="161" y="137"/>
                    <a:pt x="428" y="68"/>
                  </a:cubicBezTo>
                  <a:cubicBezTo>
                    <a:pt x="696" y="0"/>
                    <a:pt x="968" y="161"/>
                    <a:pt x="1037" y="42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6" name="TextBox 24"/>
            <p:cNvSpPr txBox="1"/>
            <p:nvPr/>
          </p:nvSpPr>
          <p:spPr>
            <a:xfrm>
              <a:off x="2539069" y="3635581"/>
              <a:ext cx="886843" cy="659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defTabSz="914400" rtl="0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kern="1200" cap="none" spc="0" normalizeH="0" baseline="0" noProof="0" dirty="0" smtClean="0">
                  <a:solidFill>
                    <a:schemeClr val="accent2"/>
                  </a:solidFill>
                  <a:latin typeface="+mn-ea"/>
                  <a:ea typeface="+mn-ea"/>
                  <a:cs typeface="+mn-cs"/>
                </a:rPr>
                <a:t>城管</a:t>
              </a:r>
              <a:endParaRPr kumimoji="0" lang="zh-CN" altLang="en-US" kern="1200" cap="none" spc="0" normalizeH="0" baseline="0" noProof="0" dirty="0" smtClean="0">
                <a:solidFill>
                  <a:schemeClr val="accent2"/>
                </a:solidFill>
                <a:latin typeface="+mn-ea"/>
                <a:ea typeface="+mn-ea"/>
                <a:cs typeface="+mn-cs"/>
              </a:endParaRPr>
            </a:p>
            <a:p>
              <a:pPr marR="0" algn="ctr" defTabSz="914400" rtl="0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kern="1200" cap="none" spc="0" normalizeH="0" baseline="0" noProof="0" dirty="0" smtClean="0">
                  <a:solidFill>
                    <a:schemeClr val="accent2"/>
                  </a:solidFill>
                  <a:latin typeface="+mn-ea"/>
                  <a:ea typeface="+mn-ea"/>
                  <a:cs typeface="+mn-cs"/>
                </a:rPr>
                <a:t>系统</a:t>
              </a:r>
              <a:endParaRPr kumimoji="0" lang="zh-CN" altLang="en-US" kern="1200" cap="none" spc="0" normalizeH="0" baseline="0" noProof="0" dirty="0">
                <a:solidFill>
                  <a:schemeClr val="accent2"/>
                </a:solidFill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733550" y="3876675"/>
            <a:ext cx="987425" cy="985838"/>
            <a:chOff x="1470025" y="3178176"/>
            <a:chExt cx="987425" cy="985838"/>
          </a:xfrm>
        </p:grpSpPr>
        <p:sp>
          <p:nvSpPr>
            <p:cNvPr id="28" name="Freeform 11"/>
            <p:cNvSpPr/>
            <p:nvPr/>
          </p:nvSpPr>
          <p:spPr bwMode="auto">
            <a:xfrm>
              <a:off x="1470025" y="3178176"/>
              <a:ext cx="987425" cy="985838"/>
            </a:xfrm>
            <a:custGeom>
              <a:avLst/>
              <a:gdLst>
                <a:gd name="T0" fmla="*/ 1037 w 1112"/>
                <a:gd name="T1" fmla="*/ 691 h 1112"/>
                <a:gd name="T2" fmla="*/ 421 w 1112"/>
                <a:gd name="T3" fmla="*/ 1038 h 1112"/>
                <a:gd name="T4" fmla="*/ 74 w 1112"/>
                <a:gd name="T5" fmla="*/ 422 h 1112"/>
                <a:gd name="T6" fmla="*/ 691 w 1112"/>
                <a:gd name="T7" fmla="*/ 75 h 1112"/>
                <a:gd name="T8" fmla="*/ 1037 w 1112"/>
                <a:gd name="T9" fmla="*/ 691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1112">
                  <a:moveTo>
                    <a:pt x="1037" y="691"/>
                  </a:moveTo>
                  <a:cubicBezTo>
                    <a:pt x="963" y="957"/>
                    <a:pt x="687" y="1112"/>
                    <a:pt x="421" y="1038"/>
                  </a:cubicBezTo>
                  <a:cubicBezTo>
                    <a:pt x="155" y="964"/>
                    <a:pt x="0" y="688"/>
                    <a:pt x="74" y="422"/>
                  </a:cubicBezTo>
                  <a:cubicBezTo>
                    <a:pt x="149" y="156"/>
                    <a:pt x="425" y="0"/>
                    <a:pt x="691" y="75"/>
                  </a:cubicBezTo>
                  <a:cubicBezTo>
                    <a:pt x="956" y="149"/>
                    <a:pt x="1112" y="425"/>
                    <a:pt x="1037" y="69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9" name="TextBox 27"/>
            <p:cNvSpPr txBox="1"/>
            <p:nvPr/>
          </p:nvSpPr>
          <p:spPr>
            <a:xfrm>
              <a:off x="1593182" y="3365466"/>
              <a:ext cx="741110" cy="659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defTabSz="914400" rtl="0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kern="1200" cap="none" spc="0" normalizeH="0" baseline="0" noProof="0" dirty="0" smtClean="0">
                  <a:solidFill>
                    <a:schemeClr val="accent2"/>
                  </a:solidFill>
                  <a:latin typeface="+mn-ea"/>
                  <a:ea typeface="+mn-ea"/>
                  <a:cs typeface="+mn-cs"/>
                </a:rPr>
                <a:t>物业公司</a:t>
              </a:r>
              <a:endParaRPr kumimoji="0" lang="zh-CN" altLang="en-US" kern="1200" cap="none" spc="0" normalizeH="0" baseline="0" noProof="0" dirty="0">
                <a:solidFill>
                  <a:schemeClr val="accent2"/>
                </a:solidFill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89013" y="3114675"/>
            <a:ext cx="977900" cy="977900"/>
            <a:chOff x="725488" y="2416176"/>
            <a:chExt cx="977900" cy="977900"/>
          </a:xfrm>
        </p:grpSpPr>
        <p:sp>
          <p:nvSpPr>
            <p:cNvPr id="31" name="Freeform 12"/>
            <p:cNvSpPr/>
            <p:nvPr/>
          </p:nvSpPr>
          <p:spPr bwMode="auto">
            <a:xfrm>
              <a:off x="725488" y="2416176"/>
              <a:ext cx="977900" cy="977900"/>
            </a:xfrm>
            <a:custGeom>
              <a:avLst/>
              <a:gdLst>
                <a:gd name="T0" fmla="*/ 900 w 1101"/>
                <a:gd name="T1" fmla="*/ 908 h 1102"/>
                <a:gd name="T2" fmla="*/ 193 w 1101"/>
                <a:gd name="T3" fmla="*/ 901 h 1102"/>
                <a:gd name="T4" fmla="*/ 201 w 1101"/>
                <a:gd name="T5" fmla="*/ 193 h 1102"/>
                <a:gd name="T6" fmla="*/ 908 w 1101"/>
                <a:gd name="T7" fmla="*/ 201 h 1102"/>
                <a:gd name="T8" fmla="*/ 900 w 1101"/>
                <a:gd name="T9" fmla="*/ 90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0" y="908"/>
                  </a:moveTo>
                  <a:cubicBezTo>
                    <a:pt x="702" y="1102"/>
                    <a:pt x="386" y="1098"/>
                    <a:pt x="193" y="901"/>
                  </a:cubicBezTo>
                  <a:cubicBezTo>
                    <a:pt x="0" y="703"/>
                    <a:pt x="3" y="387"/>
                    <a:pt x="201" y="193"/>
                  </a:cubicBezTo>
                  <a:cubicBezTo>
                    <a:pt x="398" y="0"/>
                    <a:pt x="715" y="4"/>
                    <a:pt x="908" y="201"/>
                  </a:cubicBezTo>
                  <a:cubicBezTo>
                    <a:pt x="1101" y="399"/>
                    <a:pt x="1097" y="715"/>
                    <a:pt x="900" y="9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2" name="TextBox 30"/>
            <p:cNvSpPr txBox="1"/>
            <p:nvPr/>
          </p:nvSpPr>
          <p:spPr>
            <a:xfrm>
              <a:off x="828182" y="2623234"/>
              <a:ext cx="772511" cy="659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defTabSz="914400" rtl="0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kern="1200" cap="none" spc="0" normalizeH="0" baseline="0" noProof="0" dirty="0" smtClean="0">
                  <a:solidFill>
                    <a:schemeClr val="accent2"/>
                  </a:solidFill>
                  <a:latin typeface="+mn-ea"/>
                  <a:ea typeface="+mn-ea"/>
                  <a:cs typeface="+mn-cs"/>
                </a:rPr>
                <a:t>街道社区</a:t>
              </a:r>
              <a:endParaRPr kumimoji="0" lang="zh-CN" altLang="en-US" kern="1200" cap="none" spc="0" normalizeH="0" baseline="0" noProof="0" dirty="0">
                <a:solidFill>
                  <a:schemeClr val="accent2"/>
                </a:solidFill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20725" y="2073275"/>
            <a:ext cx="982663" cy="981075"/>
            <a:chOff x="457200" y="1374776"/>
            <a:chExt cx="982663" cy="981075"/>
          </a:xfrm>
        </p:grpSpPr>
        <p:sp>
          <p:nvSpPr>
            <p:cNvPr id="34" name="Freeform 13"/>
            <p:cNvSpPr/>
            <p:nvPr/>
          </p:nvSpPr>
          <p:spPr bwMode="auto">
            <a:xfrm>
              <a:off x="457200" y="1374776"/>
              <a:ext cx="982663" cy="981075"/>
            </a:xfrm>
            <a:custGeom>
              <a:avLst/>
              <a:gdLst>
                <a:gd name="T0" fmla="*/ 677 w 1106"/>
                <a:gd name="T1" fmla="*/ 1037 h 1106"/>
                <a:gd name="T2" fmla="*/ 69 w 1106"/>
                <a:gd name="T3" fmla="*/ 677 h 1106"/>
                <a:gd name="T4" fmla="*/ 429 w 1106"/>
                <a:gd name="T5" fmla="*/ 69 h 1106"/>
                <a:gd name="T6" fmla="*/ 1037 w 1106"/>
                <a:gd name="T7" fmla="*/ 429 h 1106"/>
                <a:gd name="T8" fmla="*/ 677 w 1106"/>
                <a:gd name="T9" fmla="*/ 1037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106">
                  <a:moveTo>
                    <a:pt x="677" y="1037"/>
                  </a:moveTo>
                  <a:cubicBezTo>
                    <a:pt x="410" y="1106"/>
                    <a:pt x="137" y="945"/>
                    <a:pt x="69" y="677"/>
                  </a:cubicBezTo>
                  <a:cubicBezTo>
                    <a:pt x="0" y="410"/>
                    <a:pt x="162" y="137"/>
                    <a:pt x="429" y="69"/>
                  </a:cubicBezTo>
                  <a:cubicBezTo>
                    <a:pt x="697" y="0"/>
                    <a:pt x="969" y="162"/>
                    <a:pt x="1037" y="429"/>
                  </a:cubicBezTo>
                  <a:cubicBezTo>
                    <a:pt x="1106" y="696"/>
                    <a:pt x="945" y="969"/>
                    <a:pt x="677" y="10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TextBox 33"/>
            <p:cNvSpPr txBox="1"/>
            <p:nvPr/>
          </p:nvSpPr>
          <p:spPr>
            <a:xfrm>
              <a:off x="574090" y="1552431"/>
              <a:ext cx="748881" cy="659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defTabSz="914400" rtl="0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kern="1200" cap="none" spc="0" normalizeH="0" baseline="0" noProof="0" dirty="0" smtClean="0">
                  <a:solidFill>
                    <a:schemeClr val="accent2"/>
                  </a:solidFill>
                  <a:latin typeface="+mn-ea"/>
                  <a:ea typeface="+mn-ea"/>
                  <a:cs typeface="+mn-cs"/>
                </a:rPr>
                <a:t>环保系统</a:t>
              </a:r>
              <a:endParaRPr kumimoji="0" lang="zh-CN" altLang="en-US" kern="1200" cap="none" spc="0" normalizeH="0" baseline="0" noProof="0" dirty="0">
                <a:solidFill>
                  <a:schemeClr val="accent2"/>
                </a:solidFill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36" name="矩形 83"/>
          <p:cNvSpPr>
            <a:spLocks noChangeArrowheads="1"/>
          </p:cNvSpPr>
          <p:nvPr/>
        </p:nvSpPr>
        <p:spPr bwMode="auto">
          <a:xfrm>
            <a:off x="6462713" y="1511300"/>
            <a:ext cx="4864100" cy="4535488"/>
          </a:xfrm>
          <a:prstGeom prst="rect">
            <a:avLst/>
          </a:prstGeom>
          <a:solidFill>
            <a:srgbClr val="F2F2F2"/>
          </a:solidFill>
          <a:ln w="9525" cmpd="sng">
            <a:solidFill>
              <a:schemeClr val="accent1">
                <a:lumMod val="40000"/>
                <a:lumOff val="60000"/>
              </a:schemeClr>
            </a:solidFill>
            <a:miter lim="800000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TextBox 84"/>
          <p:cNvSpPr txBox="1"/>
          <p:nvPr/>
        </p:nvSpPr>
        <p:spPr>
          <a:xfrm>
            <a:off x="6845300" y="1795463"/>
            <a:ext cx="4098925" cy="42259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 eaLnBrk="0" hangingPunct="0"/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环保垃圾分类的推动和普及，是一项全社会资源调动的系统工程，需要从政策层面上得到大力支持，并协同、环保、街道社区、小区物业、城管、民政、宣传部、教育局等资源部门大力配合，提供在各环节的协同作战。</a:t>
            </a: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0" hangingPunct="0"/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0" hangingPunct="0"/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教育系统协助垃圾分类进校园推广计划</a:t>
            </a: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0" hangingPunct="0"/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0" hangingPunct="0"/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民政系统联合社会组织发挥义工力量</a:t>
            </a: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0" hangingPunct="0"/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0" hangingPunct="0"/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城管、宣传部积极配合全市形象宣传</a:t>
            </a: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0" hangingPunct="0"/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0" hangingPunct="0"/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环保、街道社区、物业真抓实干，让居民看到分类带来的真是变化。</a:t>
            </a: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Freeform 12"/>
          <p:cNvSpPr/>
          <p:nvPr/>
        </p:nvSpPr>
        <p:spPr>
          <a:xfrm>
            <a:off x="6402388" y="1419225"/>
            <a:ext cx="528637" cy="5302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28638" y="0"/>
              </a:cxn>
              <a:cxn ang="0">
                <a:pos x="528638" y="167941"/>
              </a:cxn>
              <a:cxn ang="0">
                <a:pos x="160127" y="167941"/>
              </a:cxn>
              <a:cxn ang="0">
                <a:pos x="160127" y="530225"/>
              </a:cxn>
              <a:cxn ang="0">
                <a:pos x="0" y="530225"/>
              </a:cxn>
              <a:cxn ang="0">
                <a:pos x="0" y="0"/>
              </a:cxn>
            </a:cxnLst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9" name="Freeform 12"/>
          <p:cNvSpPr/>
          <p:nvPr/>
        </p:nvSpPr>
        <p:spPr>
          <a:xfrm flipH="1" flipV="1">
            <a:off x="10895013" y="5584825"/>
            <a:ext cx="528637" cy="5302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28638" y="0"/>
              </a:cxn>
              <a:cxn ang="0">
                <a:pos x="528638" y="167941"/>
              </a:cxn>
              <a:cxn ang="0">
                <a:pos x="160127" y="167941"/>
              </a:cxn>
              <a:cxn ang="0">
                <a:pos x="160127" y="530225"/>
              </a:cxn>
              <a:cxn ang="0">
                <a:pos x="0" y="530225"/>
              </a:cxn>
              <a:cxn ang="0">
                <a:pos x="0" y="0"/>
              </a:cxn>
            </a:cxnLst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9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9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1378E-6 -1.85185E-6 L 0.10732 -1.85185E-6 " pathEditMode="relative" rAng="0" ptsTypes="AA">
                                      <p:cBhvr>
                                        <p:cTn id="20" dur="3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20853E-6 1.11111E-6 L 0.08833 -0.09329 " pathEditMode="relative" rAng="0" ptsTypes="AA">
                                      <p:cBhvr>
                                        <p:cTn id="24" dur="3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" y="-47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99805E-6 1.48148E-6 L 0.05034 -0.16667 " pathEditMode="relative" rAng="0" ptsTypes="AA">
                                      <p:cBhvr>
                                        <p:cTn id="28" dur="3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-83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9.88682E-8 3.7037E-6 L -9.88682E-8 -0.2007 " pathEditMode="relative" rAng="0" ptsTypes="AA">
                                      <p:cBhvr>
                                        <p:cTn id="32" dur="3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0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00898E-6 -1.85185E-6 L -0.05347 -0.16875 " pathEditMode="relative" rAng="0" ptsTypes="AA">
                                      <p:cBhvr>
                                        <p:cTn id="36" dur="3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0" y="-84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28516E-6 -1.48148E-6 L -0.09562 -0.09213 " pathEditMode="relative" rAng="0" ptsTypes="AA">
                                      <p:cBhvr>
                                        <p:cTn id="40" dur="3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0" y="-46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492E-6 1.11111E-6 L -0.1137 1.11111E-6 " pathEditMode="relative" rAng="0" ptsTypes="AA">
                                      <p:cBhvr>
                                        <p:cTn id="44" dur="3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59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259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7538E-6 -2.95097E-6 L 0.16536 0.28539 " pathEditMode="relative" rAng="0" ptsTypes="AA">
                                      <p:cBhvr>
                                        <p:cTn id="85" dur="500" spd="-999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00" y="1430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4299E-7 3.02498E-6 L -0.15392 -0.26827 " pathEditMode="relative" rAng="0" ptsTypes="AA">
                                      <p:cBhvr>
                                        <p:cTn id="89" dur="500" spd="-999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00" y="-1340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259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charRg st="0" end="1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7">
                                            <p:txEl>
                                              <p:charRg st="0" end="1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759"/>
                            </p:stCondLst>
                            <p:childTnLst>
                              <p:par>
                                <p:cTn id="1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259"/>
                            </p:stCondLst>
                            <p:childTnLst>
                              <p:par>
                                <p:cTn id="1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759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259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6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TextBox 54"/>
          <p:cNvSpPr txBox="1"/>
          <p:nvPr/>
        </p:nvSpPr>
        <p:spPr>
          <a:xfrm>
            <a:off x="1330325" y="44450"/>
            <a:ext cx="5041900" cy="5492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 Loop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先行和经验输出计划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394" name="TextBox 55"/>
          <p:cNvSpPr txBox="1"/>
          <p:nvPr/>
        </p:nvSpPr>
        <p:spPr>
          <a:xfrm>
            <a:off x="139700" y="106363"/>
            <a:ext cx="1065213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r"/>
            <a:r>
              <a:rPr lang="en-US" altLang="zh-CN" sz="20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Part</a:t>
            </a:r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5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Oval 6"/>
          <p:cNvSpPr>
            <a:spLocks noChangeArrowheads="1"/>
          </p:cNvSpPr>
          <p:nvPr/>
        </p:nvSpPr>
        <p:spPr bwMode="auto">
          <a:xfrm>
            <a:off x="3694113" y="2809875"/>
            <a:ext cx="1806575" cy="18049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7"/>
          <p:cNvSpPr/>
          <p:nvPr/>
        </p:nvSpPr>
        <p:spPr bwMode="auto">
          <a:xfrm flipH="1">
            <a:off x="7366000" y="1706563"/>
            <a:ext cx="1301750" cy="4079875"/>
          </a:xfrm>
          <a:custGeom>
            <a:avLst/>
            <a:gdLst>
              <a:gd name="T0" fmla="*/ 1750 w 1750"/>
              <a:gd name="T1" fmla="*/ 272 h 5527"/>
              <a:gd name="T2" fmla="*/ 314 w 1750"/>
              <a:gd name="T3" fmla="*/ 2778 h 5527"/>
              <a:gd name="T4" fmla="*/ 1699 w 1750"/>
              <a:gd name="T5" fmla="*/ 5254 h 5527"/>
              <a:gd name="T6" fmla="*/ 1542 w 1750"/>
              <a:gd name="T7" fmla="*/ 5527 h 5527"/>
              <a:gd name="T8" fmla="*/ 0 w 1750"/>
              <a:gd name="T9" fmla="*/ 2778 h 5527"/>
              <a:gd name="T10" fmla="*/ 1593 w 1750"/>
              <a:gd name="T11" fmla="*/ 0 h 5527"/>
              <a:gd name="T12" fmla="*/ 1750 w 1750"/>
              <a:gd name="T13" fmla="*/ 272 h 5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0" h="5527">
                <a:moveTo>
                  <a:pt x="1750" y="272"/>
                </a:moveTo>
                <a:cubicBezTo>
                  <a:pt x="891" y="777"/>
                  <a:pt x="314" y="1710"/>
                  <a:pt x="314" y="2778"/>
                </a:cubicBezTo>
                <a:cubicBezTo>
                  <a:pt x="314" y="3825"/>
                  <a:pt x="868" y="4743"/>
                  <a:pt x="1699" y="5254"/>
                </a:cubicBezTo>
                <a:lnTo>
                  <a:pt x="1542" y="5527"/>
                </a:lnTo>
                <a:cubicBezTo>
                  <a:pt x="617" y="4961"/>
                  <a:pt x="0" y="3942"/>
                  <a:pt x="0" y="2778"/>
                </a:cubicBezTo>
                <a:cubicBezTo>
                  <a:pt x="0" y="1594"/>
                  <a:pt x="640" y="559"/>
                  <a:pt x="1593" y="0"/>
                </a:cubicBezTo>
                <a:lnTo>
                  <a:pt x="1750" y="27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Oval 8"/>
          <p:cNvSpPr/>
          <p:nvPr/>
        </p:nvSpPr>
        <p:spPr>
          <a:xfrm>
            <a:off x="6329363" y="1339850"/>
            <a:ext cx="1219200" cy="1220788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Oval 9"/>
          <p:cNvSpPr/>
          <p:nvPr/>
        </p:nvSpPr>
        <p:spPr>
          <a:xfrm>
            <a:off x="7677150" y="3055938"/>
            <a:ext cx="1220788" cy="1219200"/>
          </a:xfrm>
          <a:prstGeom prst="ellipse">
            <a:avLst/>
          </a:prstGeom>
          <a:solidFill>
            <a:schemeClr val="tx2"/>
          </a:solidFill>
          <a:ln w="9525">
            <a:noFill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Oval 10"/>
          <p:cNvSpPr/>
          <p:nvPr/>
        </p:nvSpPr>
        <p:spPr>
          <a:xfrm>
            <a:off x="6453188" y="5000625"/>
            <a:ext cx="1220787" cy="1219200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Line 11"/>
          <p:cNvSpPr/>
          <p:nvPr/>
        </p:nvSpPr>
        <p:spPr>
          <a:xfrm>
            <a:off x="5254625" y="4338638"/>
            <a:ext cx="1255713" cy="901700"/>
          </a:xfrm>
          <a:prstGeom prst="line">
            <a:avLst/>
          </a:prstGeom>
          <a:ln w="12700" cap="flat" cmpd="sng">
            <a:solidFill>
              <a:srgbClr val="2E2C2C"/>
            </a:solidFill>
            <a:prstDash val="solid"/>
            <a:miter/>
            <a:headEnd type="none" w="med" len="med"/>
            <a:tailEnd type="triangle" w="lg" len="lg"/>
          </a:ln>
        </p:spPr>
      </p:sp>
      <p:sp>
        <p:nvSpPr>
          <p:cNvPr id="10" name="Line 12"/>
          <p:cNvSpPr/>
          <p:nvPr/>
        </p:nvSpPr>
        <p:spPr>
          <a:xfrm flipV="1">
            <a:off x="5205413" y="2346325"/>
            <a:ext cx="1200150" cy="709613"/>
          </a:xfrm>
          <a:prstGeom prst="line">
            <a:avLst/>
          </a:prstGeom>
          <a:ln w="12700" cap="flat" cmpd="sng">
            <a:solidFill>
              <a:srgbClr val="2E2C2C"/>
            </a:solidFill>
            <a:prstDash val="solid"/>
            <a:miter/>
            <a:headEnd type="none" w="med" len="med"/>
            <a:tailEnd type="triangle" w="lg" len="lg"/>
          </a:ln>
        </p:spPr>
      </p:sp>
      <p:sp>
        <p:nvSpPr>
          <p:cNvPr id="11" name="Line 13"/>
          <p:cNvSpPr/>
          <p:nvPr/>
        </p:nvSpPr>
        <p:spPr>
          <a:xfrm>
            <a:off x="5505450" y="3662363"/>
            <a:ext cx="1670050" cy="0"/>
          </a:xfrm>
          <a:prstGeom prst="line">
            <a:avLst/>
          </a:prstGeom>
          <a:ln w="12700" cap="flat" cmpd="sng">
            <a:solidFill>
              <a:srgbClr val="2E2C2C"/>
            </a:solidFill>
            <a:prstDash val="solid"/>
            <a:miter/>
            <a:headEnd type="none" w="med" len="med"/>
            <a:tailEnd type="triangle" w="lg" len="lg"/>
          </a:ln>
        </p:spPr>
      </p:sp>
      <p:sp>
        <p:nvSpPr>
          <p:cNvPr id="12" name="Oval 14"/>
          <p:cNvSpPr>
            <a:spLocks noChangeArrowheads="1"/>
          </p:cNvSpPr>
          <p:nvPr/>
        </p:nvSpPr>
        <p:spPr bwMode="auto">
          <a:xfrm>
            <a:off x="3784600" y="2898775"/>
            <a:ext cx="1625600" cy="162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50025" y="1597025"/>
            <a:ext cx="776288" cy="72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kern="1200" cap="none" spc="0" normalizeH="0" baseline="0" noProof="0" dirty="0" smtClean="0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硬件输出</a:t>
            </a:r>
            <a:endParaRPr kumimoji="0" lang="zh-CN" sz="2000" kern="1200" cap="none" spc="0" normalizeH="0" baseline="0" noProof="0" dirty="0" smtClean="0">
              <a:solidFill>
                <a:schemeClr val="accent2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74000" y="3322638"/>
            <a:ext cx="776288" cy="722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kern="1200" cap="none" spc="0" normalizeH="0" baseline="0" noProof="0" dirty="0" smtClean="0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平台共享</a:t>
            </a:r>
            <a:endParaRPr kumimoji="0" lang="zh-CN" sz="2000" kern="1200" cap="none" spc="0" normalizeH="0" baseline="0" noProof="0" dirty="0" smtClean="0">
              <a:solidFill>
                <a:schemeClr val="accent2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86550" y="5267325"/>
            <a:ext cx="776288" cy="72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sz="2000" kern="1200" cap="none" spc="0" normalizeH="0" baseline="0" noProof="0" dirty="0" smtClean="0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经验培训</a:t>
            </a:r>
            <a:endParaRPr kumimoji="0" lang="zh-CN" sz="2000" kern="1200" cap="none" spc="0" normalizeH="0" baseline="0" noProof="0" dirty="0" smtClean="0">
              <a:solidFill>
                <a:schemeClr val="accent2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91000" y="3363913"/>
            <a:ext cx="776288" cy="722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kern="1200" cap="none" spc="0" normalizeH="0" baseline="0" noProof="0" dirty="0" smtClean="0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成功</a:t>
            </a:r>
            <a:r>
              <a:rPr kumimoji="0" lang="zh-CN" sz="2000" kern="1200" cap="none" spc="0" normalizeH="0" baseline="0" noProof="0" dirty="0" smtClean="0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模块</a:t>
            </a:r>
            <a:endParaRPr kumimoji="0" lang="zh-CN" sz="2000" kern="1200" cap="none" spc="0" normalizeH="0" baseline="0" noProof="0" dirty="0" smtClean="0">
              <a:solidFill>
                <a:schemeClr val="accent2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97775" y="1454150"/>
            <a:ext cx="3081338" cy="38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r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kern="1200" cap="none" spc="0" normalizeH="0" baseline="0" noProof="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向市场输出成熟的硬件设备</a:t>
            </a:r>
            <a:endParaRPr kumimoji="0" lang="zh-CN" altLang="en-US" kern="1200" cap="none" spc="0" normalizeH="0" baseline="0" noProof="0" dirty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6363" y="3413125"/>
            <a:ext cx="2714625" cy="38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r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kern="1200" cap="none" spc="0" normalizeH="0" baseline="0" noProof="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提供可靠可行的平台软件</a:t>
            </a:r>
            <a:endParaRPr kumimoji="0" lang="zh-CN" altLang="en-US" kern="1200" cap="none" spc="0" normalizeH="0" baseline="0" noProof="0" dirty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80338" y="5426075"/>
            <a:ext cx="2714625" cy="385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r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kern="1200" cap="none" spc="0" normalizeH="0" baseline="0" noProof="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建立完善的标准化培训</a:t>
            </a:r>
            <a:endParaRPr kumimoji="0" lang="zh-CN" altLang="en-US" kern="1200" cap="none" spc="0" normalizeH="0" baseline="0" noProof="0" dirty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8363" y="3249613"/>
            <a:ext cx="2714625" cy="933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kern="1200" cap="none" spc="0" normalizeH="0" baseline="0" noProof="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自主系统物联网硬件开发</a:t>
            </a:r>
            <a:endParaRPr kumimoji="0" lang="zh-CN" altLang="en-US" kern="1200" cap="none" spc="0" normalizeH="0" baseline="0" noProof="0" dirty="0" smtClean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kern="1200" cap="none" spc="0" normalizeH="0" baseline="0" noProof="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自主系统户联网软件开发</a:t>
            </a:r>
            <a:endParaRPr kumimoji="0" lang="zh-CN" altLang="en-US" kern="1200" cap="none" spc="0" normalizeH="0" baseline="0" noProof="0" dirty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kern="1200" cap="none" spc="0" normalizeH="0" baseline="0" noProof="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科学探索与实际运营修正</a:t>
            </a:r>
            <a:endParaRPr kumimoji="0" lang="zh-CN" altLang="en-US" kern="1200" cap="none" spc="0" normalizeH="0" baseline="0" noProof="0" dirty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39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39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39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39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39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39"/>
                            </p:stCondLst>
                            <p:childTnLst>
                              <p:par>
                                <p:cTn id="6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39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4" grpId="0" bldLvl="0" animBg="1"/>
      <p:bldP spid="6" grpId="0" bldLvl="0" animBg="1"/>
      <p:bldP spid="7" grpId="0" bldLvl="0" animBg="1"/>
      <p:bldP spid="8" grpId="0" bldLvl="0" animBg="1"/>
      <p:bldP spid="12" grpId="0" bldLvl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"/>
            <a:ext cx="12196763" cy="68564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30763"/>
            <a:ext cx="2246313" cy="20272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5775" y="3175"/>
            <a:ext cx="2789238" cy="1298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6175" y="3175"/>
            <a:ext cx="890588" cy="62118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9888" y="2860675"/>
            <a:ext cx="530225" cy="465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8900" y="785813"/>
            <a:ext cx="574675" cy="568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0263" y="2159000"/>
            <a:ext cx="5016500" cy="4730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1788" y="1368425"/>
            <a:ext cx="419100" cy="4143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9350" y="2127250"/>
            <a:ext cx="419100" cy="414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769938" y="1366838"/>
            <a:ext cx="6408738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+mj-ea"/>
                <a:cs typeface="+mj-cs"/>
              </a:rPr>
              <a:t>谢谢大家</a:t>
            </a:r>
            <a:endParaRPr kumimoji="0" lang="zh-CN" altLang="zh-CN" sz="7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+mj-ea"/>
              <a:cs typeface="+mj-cs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928688" y="3238500"/>
            <a:ext cx="1117600" cy="406400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117725" y="3238500"/>
            <a:ext cx="1376363" cy="400050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txBody>
          <a:bodyPr anchor="t"/>
          <a:p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63613" y="3238500"/>
            <a:ext cx="954087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r"/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166938" y="3235325"/>
            <a:ext cx="1500187" cy="4175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 dirty="0">
                <a:solidFill>
                  <a:srgbClr val="4848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Loop</a:t>
            </a:r>
            <a:r>
              <a:rPr lang="zh-CN" altLang="en-US" sz="2000" dirty="0">
                <a:solidFill>
                  <a:srgbClr val="4848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环保</a:t>
            </a:r>
            <a:endParaRPr lang="zh-CN" altLang="en-US" sz="2000" dirty="0">
              <a:solidFill>
                <a:srgbClr val="4848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3850" y="2352675"/>
            <a:ext cx="246063" cy="2841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7871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99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99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99"/>
                            </p:stCondLst>
                            <p:childTnLst>
                              <p:par>
                                <p:cTn id="7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832 0.32407 C -0.4609 0.30254 -0.45375 0.25023 -0.42344 0.19537 C -0.4038 0.16828 -0.36971 0.16435 -0.35059 0.16088 C -0.32392 0.16273 -0.30506 0.16967 -0.3022 0.20416 C -0.30076 0.24791 -0.32652 0.2449 -0.33823 0.2574 C -0.35306 0.25601 -0.36529 0.25625 -0.37882 0.25046 C -0.3891 0.24328 -0.39911 0.23101 -0.39976 0.21412 C -0.39586 0.19259 -0.39196 0.16527 -0.36529 0.13518 C -0.3528 0.12407 -0.32041 0.09259 -0.30727 0.08263 C -0.28203 0.06435 -0.23793 0.02963 -0.2019 0.01157 C -0.17119 -0.00301 -0.12501 -0.02338 -0.09119 -0.02524 C -0.06595 -0.02362 -0.01717 -0.00417 -0.00026 4.07407E-6 " pathEditMode="relative" rAng="0" ptsTypes="ffffffffffff">
                                      <p:cBhvr>
                                        <p:cTn id="7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00" y="-1750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161 0.32407 C 0.48381 0.30254 0.47626 0.25023 0.44439 0.19537 C 0.42371 0.16828 0.38793 0.16435 0.36777 0.16088 C 0.3398 0.16273 0.32003 0.16967 0.31703 0.20416 C 0.31547 0.24791 0.34253 0.2449 0.35489 0.2574 C 0.37037 0.25602 0.38325 0.25625 0.39756 0.25046 C 0.40836 0.24328 0.41876 0.23102 0.41954 0.21412 C 0.41538 0.19259 0.41135 0.16528 0.38325 0.13518 C 0.37011 0.12407 0.33616 0.09259 0.32237 0.08264 C 0.29583 0.06435 0.24939 0.02963 0.21153 0.01157 C 0.17927 -0.00301 0.13074 -0.02338 0.09523 -0.02523 C 0.06869 -0.02361 0.01744 -0.00417 -0.00026 2.59259E-6 " pathEditMode="relative" rAng="0" ptsTypes="ffffffffffff">
                                      <p:cBhvr>
                                        <p:cTn id="7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00" y="-1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5" grpId="0" animBg="1"/>
      <p:bldP spid="56" grpId="0" animBg="1"/>
      <p:bldP spid="57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2290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9575"/>
            <a:ext cx="12196763" cy="1368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1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338" y="2197100"/>
            <a:ext cx="368300" cy="444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25" y="2012950"/>
            <a:ext cx="252413" cy="41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3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213" y="3592513"/>
            <a:ext cx="290512" cy="212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4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125" y="4418013"/>
            <a:ext cx="246063" cy="3413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5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913" y="2284413"/>
            <a:ext cx="180975" cy="269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6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6563" y="328613"/>
            <a:ext cx="574675" cy="568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7" name="图片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3463" y="1296988"/>
            <a:ext cx="261937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8" name="图片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38" y="681038"/>
            <a:ext cx="434975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9" name="图片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81188" y="2195513"/>
            <a:ext cx="357187" cy="354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2535238" y="3068638"/>
            <a:ext cx="7523163" cy="973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5400" b="1" noProof="0" dirty="0" smtClean="0">
                <a:solidFill>
                  <a:schemeClr val="accent1"/>
                </a:solidFill>
                <a:latin typeface="+mn-ea"/>
                <a:ea typeface="+mn-ea"/>
                <a:cs typeface="+mn-cs"/>
                <a:sym typeface="+mn-ea"/>
              </a:rPr>
              <a:t>垃圾分类与我的关系</a:t>
            </a:r>
            <a:endParaRPr lang="zh-CN" altLang="en-US" sz="5400" b="1" noProof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759075" y="3948113"/>
            <a:ext cx="6954838" cy="1371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◎</a:t>
            </a: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政府层面可考核    </a:t>
            </a:r>
            <a:r>
              <a:rPr lang="en-US" altLang="zh-CN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◎</a:t>
            </a: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配套企业可考核</a:t>
            </a:r>
            <a:endParaRPr lang="en-US" altLang="zh-CN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◎</a:t>
            </a:r>
            <a:r>
              <a:rPr lang="zh-CN" altLang="zh-CN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居民行为无约束</a:t>
            </a: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◎</a:t>
            </a: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利益诱导与处罚</a:t>
            </a: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2905125" y="3971925"/>
            <a:ext cx="680878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Oval 5"/>
          <p:cNvSpPr>
            <a:spLocks noChangeArrowheads="1"/>
          </p:cNvSpPr>
          <p:nvPr/>
        </p:nvSpPr>
        <p:spPr bwMode="auto">
          <a:xfrm>
            <a:off x="5303838" y="1208088"/>
            <a:ext cx="1790700" cy="1803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Freeform 6"/>
          <p:cNvSpPr/>
          <p:nvPr/>
        </p:nvSpPr>
        <p:spPr bwMode="auto">
          <a:xfrm>
            <a:off x="6378575" y="2459038"/>
            <a:ext cx="744538" cy="630238"/>
          </a:xfrm>
          <a:custGeom>
            <a:avLst/>
            <a:gdLst>
              <a:gd name="T0" fmla="*/ 1016 w 1016"/>
              <a:gd name="T1" fmla="*/ 13 h 854"/>
              <a:gd name="T2" fmla="*/ 7 w 1016"/>
              <a:gd name="T3" fmla="*/ 854 h 854"/>
              <a:gd name="T4" fmla="*/ 0 w 1016"/>
              <a:gd name="T5" fmla="*/ 817 h 854"/>
              <a:gd name="T6" fmla="*/ 981 w 1016"/>
              <a:gd name="T7" fmla="*/ 0 h 854"/>
              <a:gd name="T8" fmla="*/ 1016 w 1016"/>
              <a:gd name="T9" fmla="*/ 13 h 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6" h="854">
                <a:moveTo>
                  <a:pt x="1016" y="13"/>
                </a:moveTo>
                <a:cubicBezTo>
                  <a:pt x="850" y="443"/>
                  <a:pt x="470" y="766"/>
                  <a:pt x="7" y="854"/>
                </a:cubicBezTo>
                <a:lnTo>
                  <a:pt x="0" y="817"/>
                </a:lnTo>
                <a:cubicBezTo>
                  <a:pt x="450" y="732"/>
                  <a:pt x="819" y="417"/>
                  <a:pt x="981" y="0"/>
                </a:cubicBezTo>
                <a:lnTo>
                  <a:pt x="1016" y="1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5" name="Freeform 7"/>
          <p:cNvSpPr/>
          <p:nvPr/>
        </p:nvSpPr>
        <p:spPr bwMode="auto">
          <a:xfrm>
            <a:off x="5210175" y="1112838"/>
            <a:ext cx="1316038" cy="1150938"/>
          </a:xfrm>
          <a:custGeom>
            <a:avLst/>
            <a:gdLst>
              <a:gd name="T0" fmla="*/ 1350 w 1796"/>
              <a:gd name="T1" fmla="*/ 0 h 1560"/>
              <a:gd name="T2" fmla="*/ 1796 w 1796"/>
              <a:gd name="T3" fmla="*/ 75 h 1560"/>
              <a:gd name="T4" fmla="*/ 1783 w 1796"/>
              <a:gd name="T5" fmla="*/ 111 h 1560"/>
              <a:gd name="T6" fmla="*/ 1350 w 1796"/>
              <a:gd name="T7" fmla="*/ 38 h 1560"/>
              <a:gd name="T8" fmla="*/ 38 w 1796"/>
              <a:gd name="T9" fmla="*/ 1350 h 1560"/>
              <a:gd name="T10" fmla="*/ 53 w 1796"/>
              <a:gd name="T11" fmla="*/ 1553 h 1560"/>
              <a:gd name="T12" fmla="*/ 16 w 1796"/>
              <a:gd name="T13" fmla="*/ 1560 h 1560"/>
              <a:gd name="T14" fmla="*/ 0 w 1796"/>
              <a:gd name="T15" fmla="*/ 1350 h 1560"/>
              <a:gd name="T16" fmla="*/ 1350 w 1796"/>
              <a:gd name="T17" fmla="*/ 0 h 1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96" h="1560">
                <a:moveTo>
                  <a:pt x="1350" y="0"/>
                </a:moveTo>
                <a:cubicBezTo>
                  <a:pt x="1507" y="0"/>
                  <a:pt x="1657" y="27"/>
                  <a:pt x="1796" y="75"/>
                </a:cubicBezTo>
                <a:lnTo>
                  <a:pt x="1783" y="111"/>
                </a:lnTo>
                <a:cubicBezTo>
                  <a:pt x="1648" y="63"/>
                  <a:pt x="1502" y="38"/>
                  <a:pt x="1350" y="38"/>
                </a:cubicBezTo>
                <a:cubicBezTo>
                  <a:pt x="625" y="38"/>
                  <a:pt x="38" y="625"/>
                  <a:pt x="38" y="1350"/>
                </a:cubicBezTo>
                <a:cubicBezTo>
                  <a:pt x="38" y="1419"/>
                  <a:pt x="43" y="1487"/>
                  <a:pt x="53" y="1553"/>
                </a:cubicBezTo>
                <a:lnTo>
                  <a:pt x="16" y="1560"/>
                </a:lnTo>
                <a:cubicBezTo>
                  <a:pt x="6" y="1491"/>
                  <a:pt x="0" y="1422"/>
                  <a:pt x="0" y="1350"/>
                </a:cubicBezTo>
                <a:cubicBezTo>
                  <a:pt x="0" y="605"/>
                  <a:pt x="605" y="0"/>
                  <a:pt x="13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546725" y="1525588"/>
            <a:ext cx="1290638" cy="11684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sz="7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7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856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3" grpId="0"/>
      <p:bldP spid="57" grpId="0" animBg="1"/>
      <p:bldP spid="6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TextBox 54"/>
          <p:cNvSpPr txBox="1"/>
          <p:nvPr/>
        </p:nvSpPr>
        <p:spPr>
          <a:xfrm>
            <a:off x="1330325" y="44450"/>
            <a:ext cx="5041900" cy="5492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居民参与垃圾分类的难点</a:t>
            </a:r>
            <a:endParaRPr lang="zh-CN" altLang="en-US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38" name="TextBox 55"/>
          <p:cNvSpPr txBox="1"/>
          <p:nvPr/>
        </p:nvSpPr>
        <p:spPr>
          <a:xfrm>
            <a:off x="139700" y="106363"/>
            <a:ext cx="1065213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r"/>
            <a:r>
              <a:rPr lang="en-US" altLang="zh-CN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Part</a:t>
            </a:r>
            <a:r>
              <a:rPr lang="en-US" altLang="zh-CN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1</a:t>
            </a:r>
            <a:endParaRPr lang="zh-CN" altLang="en-US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5457825" y="1135063"/>
            <a:ext cx="3794125" cy="482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习惯养成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5449888" y="1498600"/>
            <a:ext cx="6200775" cy="7223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几代人的习惯，形成了如今家庭生活垃圾混装、乱丢的行为，人人都为了自己方便。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5475288" y="2797175"/>
            <a:ext cx="3794125" cy="482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设施不全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449888" y="3195638"/>
            <a:ext cx="6200775" cy="1027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大多数小区并没有分类垃圾箱。部分物业提供的可回收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不可回收垃圾桶，但是居民混装后，失去了对应投入的必要性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5457825" y="4510088"/>
            <a:ext cx="3794125" cy="482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缺少惩罚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449888" y="4933950"/>
            <a:ext cx="6200775" cy="7223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政府推行垃圾分类可以考核，企业配合垃圾分类也可以考核，唯独居民没有考核压力。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Oval 7"/>
          <p:cNvSpPr/>
          <p:nvPr/>
        </p:nvSpPr>
        <p:spPr>
          <a:xfrm>
            <a:off x="4878388" y="1341438"/>
            <a:ext cx="509587" cy="51117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 anchor="t"/>
          <a:p>
            <a:pPr algn="ctr"/>
            <a:r>
              <a:rPr lang="en-US" altLang="zh-CN" sz="2200" b="1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lang="zh-CN" altLang="en-US" sz="2200" b="1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4" name="Oval 13"/>
          <p:cNvSpPr>
            <a:spLocks noChangeArrowheads="1"/>
          </p:cNvSpPr>
          <p:nvPr/>
        </p:nvSpPr>
        <p:spPr bwMode="auto">
          <a:xfrm>
            <a:off x="4878388" y="3176588"/>
            <a:ext cx="509588" cy="50958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5" name="Oval 14"/>
          <p:cNvSpPr/>
          <p:nvPr/>
        </p:nvSpPr>
        <p:spPr>
          <a:xfrm>
            <a:off x="4878388" y="4953000"/>
            <a:ext cx="509587" cy="511175"/>
          </a:xfrm>
          <a:prstGeom prst="ellipse">
            <a:avLst/>
          </a:prstGeom>
          <a:solidFill>
            <a:schemeClr val="bg2"/>
          </a:solidFill>
          <a:ln w="9525">
            <a:noFill/>
          </a:ln>
        </p:spPr>
        <p:txBody>
          <a:bodyPr anchor="t"/>
          <a:p>
            <a:pPr algn="ctr"/>
            <a:r>
              <a:rPr lang="en-US" altLang="zh-CN" sz="2200" b="1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zh-CN" altLang="en-US" sz="2200" b="1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34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475" y="2205038"/>
            <a:ext cx="3808413" cy="2447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6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6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6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46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96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46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157" grpId="0"/>
      <p:bldP spid="158" grpId="0"/>
      <p:bldP spid="159" grpId="0"/>
      <p:bldP spid="160" grpId="0"/>
      <p:bldP spid="161" grpId="0"/>
      <p:bldP spid="162" grpId="0"/>
      <p:bldP spid="163" grpId="0" animBg="1"/>
      <p:bldP spid="164" grpId="0" animBg="1"/>
      <p:bldP spid="1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TextBox 54"/>
          <p:cNvSpPr txBox="1"/>
          <p:nvPr/>
        </p:nvSpPr>
        <p:spPr>
          <a:xfrm>
            <a:off x="1330325" y="44450"/>
            <a:ext cx="6359525" cy="5492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如何让居民建立垃圾分类习惯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86" name="TextBox 55"/>
          <p:cNvSpPr txBox="1"/>
          <p:nvPr/>
        </p:nvSpPr>
        <p:spPr>
          <a:xfrm>
            <a:off x="139700" y="106363"/>
            <a:ext cx="1065213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r"/>
            <a:r>
              <a:rPr lang="en-US" altLang="zh-CN" sz="20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Part</a:t>
            </a:r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1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Freeform 6"/>
          <p:cNvSpPr/>
          <p:nvPr/>
        </p:nvSpPr>
        <p:spPr>
          <a:xfrm>
            <a:off x="6648450" y="2868613"/>
            <a:ext cx="1376363" cy="1587500"/>
          </a:xfrm>
          <a:custGeom>
            <a:avLst/>
            <a:gdLst/>
            <a:ahLst/>
            <a:cxnLst>
              <a:cxn ang="0">
                <a:pos x="688181" y="0"/>
              </a:cxn>
              <a:cxn ang="0">
                <a:pos x="1032272" y="198285"/>
              </a:cxn>
              <a:cxn ang="0">
                <a:pos x="1376363" y="396571"/>
              </a:cxn>
              <a:cxn ang="0">
                <a:pos x="1376363" y="793750"/>
              </a:cxn>
              <a:cxn ang="0">
                <a:pos x="1376363" y="1190321"/>
              </a:cxn>
              <a:cxn ang="0">
                <a:pos x="1032272" y="1388606"/>
              </a:cxn>
              <a:cxn ang="0">
                <a:pos x="688181" y="1587500"/>
              </a:cxn>
              <a:cxn ang="0">
                <a:pos x="344091" y="1388606"/>
              </a:cxn>
              <a:cxn ang="0">
                <a:pos x="0" y="1190321"/>
              </a:cxn>
              <a:cxn ang="0">
                <a:pos x="0" y="793750"/>
              </a:cxn>
              <a:cxn ang="0">
                <a:pos x="0" y="396571"/>
              </a:cxn>
              <a:cxn ang="0">
                <a:pos x="344091" y="198285"/>
              </a:cxn>
              <a:cxn ang="0">
                <a:pos x="688181" y="0"/>
              </a:cxn>
            </a:cxnLst>
            <a:pathLst>
              <a:path w="2260" h="2610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10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" name="Freeform 7"/>
          <p:cNvSpPr/>
          <p:nvPr/>
        </p:nvSpPr>
        <p:spPr bwMode="auto">
          <a:xfrm>
            <a:off x="3794125" y="2868613"/>
            <a:ext cx="1374775" cy="1587500"/>
          </a:xfrm>
          <a:custGeom>
            <a:avLst/>
            <a:gdLst>
              <a:gd name="T0" fmla="*/ 1130 w 2260"/>
              <a:gd name="T1" fmla="*/ 0 h 2610"/>
              <a:gd name="T2" fmla="*/ 1695 w 2260"/>
              <a:gd name="T3" fmla="*/ 326 h 2610"/>
              <a:gd name="T4" fmla="*/ 2260 w 2260"/>
              <a:gd name="T5" fmla="*/ 652 h 2610"/>
              <a:gd name="T6" fmla="*/ 2260 w 2260"/>
              <a:gd name="T7" fmla="*/ 1305 h 2610"/>
              <a:gd name="T8" fmla="*/ 2260 w 2260"/>
              <a:gd name="T9" fmla="*/ 1957 h 2610"/>
              <a:gd name="T10" fmla="*/ 1695 w 2260"/>
              <a:gd name="T11" fmla="*/ 2283 h 2610"/>
              <a:gd name="T12" fmla="*/ 1130 w 2260"/>
              <a:gd name="T13" fmla="*/ 2610 h 2610"/>
              <a:gd name="T14" fmla="*/ 565 w 2260"/>
              <a:gd name="T15" fmla="*/ 2283 h 2610"/>
              <a:gd name="T16" fmla="*/ 0 w 2260"/>
              <a:gd name="T17" fmla="*/ 1957 h 2610"/>
              <a:gd name="T18" fmla="*/ 0 w 2260"/>
              <a:gd name="T19" fmla="*/ 1305 h 2610"/>
              <a:gd name="T20" fmla="*/ 0 w 2260"/>
              <a:gd name="T21" fmla="*/ 652 h 2610"/>
              <a:gd name="T22" fmla="*/ 565 w 2260"/>
              <a:gd name="T23" fmla="*/ 326 h 2610"/>
              <a:gd name="T24" fmla="*/ 1130 w 2260"/>
              <a:gd name="T25" fmla="*/ 0 h 2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60" h="2610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10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8"/>
          <p:cNvSpPr/>
          <p:nvPr/>
        </p:nvSpPr>
        <p:spPr>
          <a:xfrm>
            <a:off x="4506913" y="1628775"/>
            <a:ext cx="1374775" cy="1589088"/>
          </a:xfrm>
          <a:custGeom>
            <a:avLst/>
            <a:gdLst/>
            <a:ahLst/>
            <a:cxnLst>
              <a:cxn ang="0">
                <a:pos x="687388" y="0"/>
              </a:cxn>
              <a:cxn ang="0">
                <a:pos x="1031081" y="198484"/>
              </a:cxn>
              <a:cxn ang="0">
                <a:pos x="1374775" y="396968"/>
              </a:cxn>
              <a:cxn ang="0">
                <a:pos x="1374775" y="794544"/>
              </a:cxn>
              <a:cxn ang="0">
                <a:pos x="1374775" y="1191512"/>
              </a:cxn>
              <a:cxn ang="0">
                <a:pos x="1031081" y="1389995"/>
              </a:cxn>
              <a:cxn ang="0">
                <a:pos x="687388" y="1589088"/>
              </a:cxn>
              <a:cxn ang="0">
                <a:pos x="343694" y="1389995"/>
              </a:cxn>
              <a:cxn ang="0">
                <a:pos x="0" y="1191512"/>
              </a:cxn>
              <a:cxn ang="0">
                <a:pos x="0" y="794544"/>
              </a:cxn>
              <a:cxn ang="0">
                <a:pos x="0" y="396968"/>
              </a:cxn>
              <a:cxn ang="0">
                <a:pos x="343694" y="198484"/>
              </a:cxn>
              <a:cxn ang="0">
                <a:pos x="687388" y="0"/>
              </a:cxn>
            </a:cxnLst>
            <a:pathLst>
              <a:path w="2260" h="2610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10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7" name="Freeform 9"/>
          <p:cNvSpPr/>
          <p:nvPr/>
        </p:nvSpPr>
        <p:spPr bwMode="auto">
          <a:xfrm>
            <a:off x="5937250" y="1628775"/>
            <a:ext cx="1374775" cy="1589088"/>
          </a:xfrm>
          <a:custGeom>
            <a:avLst/>
            <a:gdLst>
              <a:gd name="T0" fmla="*/ 1130 w 2260"/>
              <a:gd name="T1" fmla="*/ 0 h 2610"/>
              <a:gd name="T2" fmla="*/ 1695 w 2260"/>
              <a:gd name="T3" fmla="*/ 326 h 2610"/>
              <a:gd name="T4" fmla="*/ 2260 w 2260"/>
              <a:gd name="T5" fmla="*/ 652 h 2610"/>
              <a:gd name="T6" fmla="*/ 2260 w 2260"/>
              <a:gd name="T7" fmla="*/ 1305 h 2610"/>
              <a:gd name="T8" fmla="*/ 2260 w 2260"/>
              <a:gd name="T9" fmla="*/ 1957 h 2610"/>
              <a:gd name="T10" fmla="*/ 1695 w 2260"/>
              <a:gd name="T11" fmla="*/ 2283 h 2610"/>
              <a:gd name="T12" fmla="*/ 1130 w 2260"/>
              <a:gd name="T13" fmla="*/ 2610 h 2610"/>
              <a:gd name="T14" fmla="*/ 565 w 2260"/>
              <a:gd name="T15" fmla="*/ 2283 h 2610"/>
              <a:gd name="T16" fmla="*/ 0 w 2260"/>
              <a:gd name="T17" fmla="*/ 1957 h 2610"/>
              <a:gd name="T18" fmla="*/ 0 w 2260"/>
              <a:gd name="T19" fmla="*/ 1305 h 2610"/>
              <a:gd name="T20" fmla="*/ 0 w 2260"/>
              <a:gd name="T21" fmla="*/ 652 h 2610"/>
              <a:gd name="T22" fmla="*/ 565 w 2260"/>
              <a:gd name="T23" fmla="*/ 326 h 2610"/>
              <a:gd name="T24" fmla="*/ 1130 w 2260"/>
              <a:gd name="T25" fmla="*/ 0 h 2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60" h="2610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10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10"/>
          <p:cNvSpPr/>
          <p:nvPr/>
        </p:nvSpPr>
        <p:spPr>
          <a:xfrm>
            <a:off x="4506913" y="4100513"/>
            <a:ext cx="1374775" cy="1589087"/>
          </a:xfrm>
          <a:custGeom>
            <a:avLst/>
            <a:gdLst/>
            <a:ahLst/>
            <a:cxnLst>
              <a:cxn ang="0">
                <a:pos x="687388" y="0"/>
              </a:cxn>
              <a:cxn ang="0">
                <a:pos x="1031081" y="198560"/>
              </a:cxn>
              <a:cxn ang="0">
                <a:pos x="1374775" y="397120"/>
              </a:cxn>
              <a:cxn ang="0">
                <a:pos x="1374775" y="794849"/>
              </a:cxn>
              <a:cxn ang="0">
                <a:pos x="1374775" y="1191968"/>
              </a:cxn>
              <a:cxn ang="0">
                <a:pos x="1031081" y="1390528"/>
              </a:cxn>
              <a:cxn ang="0">
                <a:pos x="687388" y="1589088"/>
              </a:cxn>
              <a:cxn ang="0">
                <a:pos x="343694" y="1390528"/>
              </a:cxn>
              <a:cxn ang="0">
                <a:pos x="0" y="1191968"/>
              </a:cxn>
              <a:cxn ang="0">
                <a:pos x="0" y="794849"/>
              </a:cxn>
              <a:cxn ang="0">
                <a:pos x="0" y="397120"/>
              </a:cxn>
              <a:cxn ang="0">
                <a:pos x="343694" y="198560"/>
              </a:cxn>
              <a:cxn ang="0">
                <a:pos x="687388" y="0"/>
              </a:cxn>
            </a:cxnLst>
            <a:pathLst>
              <a:path w="2260" h="2609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09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>
            <a:off x="5937250" y="4100513"/>
            <a:ext cx="1374775" cy="1589088"/>
          </a:xfrm>
          <a:custGeom>
            <a:avLst/>
            <a:gdLst>
              <a:gd name="T0" fmla="*/ 1130 w 2260"/>
              <a:gd name="T1" fmla="*/ 0 h 2609"/>
              <a:gd name="T2" fmla="*/ 1695 w 2260"/>
              <a:gd name="T3" fmla="*/ 326 h 2609"/>
              <a:gd name="T4" fmla="*/ 2260 w 2260"/>
              <a:gd name="T5" fmla="*/ 652 h 2609"/>
              <a:gd name="T6" fmla="*/ 2260 w 2260"/>
              <a:gd name="T7" fmla="*/ 1305 h 2609"/>
              <a:gd name="T8" fmla="*/ 2260 w 2260"/>
              <a:gd name="T9" fmla="*/ 1957 h 2609"/>
              <a:gd name="T10" fmla="*/ 1695 w 2260"/>
              <a:gd name="T11" fmla="*/ 2283 h 2609"/>
              <a:gd name="T12" fmla="*/ 1130 w 2260"/>
              <a:gd name="T13" fmla="*/ 2609 h 2609"/>
              <a:gd name="T14" fmla="*/ 565 w 2260"/>
              <a:gd name="T15" fmla="*/ 2283 h 2609"/>
              <a:gd name="T16" fmla="*/ 0 w 2260"/>
              <a:gd name="T17" fmla="*/ 1957 h 2609"/>
              <a:gd name="T18" fmla="*/ 0 w 2260"/>
              <a:gd name="T19" fmla="*/ 1305 h 2609"/>
              <a:gd name="T20" fmla="*/ 0 w 2260"/>
              <a:gd name="T21" fmla="*/ 652 h 2609"/>
              <a:gd name="T22" fmla="*/ 565 w 2260"/>
              <a:gd name="T23" fmla="*/ 326 h 2609"/>
              <a:gd name="T24" fmla="*/ 1130 w 2260"/>
              <a:gd name="T25" fmla="*/ 0 h 2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60" h="2609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09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12"/>
          <p:cNvSpPr>
            <a:spLocks noEditPoints="1"/>
          </p:cNvSpPr>
          <p:nvPr/>
        </p:nvSpPr>
        <p:spPr>
          <a:xfrm>
            <a:off x="4911725" y="4645025"/>
            <a:ext cx="598488" cy="446088"/>
          </a:xfrm>
          <a:custGeom>
            <a:avLst/>
            <a:gdLst/>
            <a:ahLst/>
            <a:cxnLst>
              <a:cxn ang="0">
                <a:pos x="122376" y="235554"/>
              </a:cxn>
              <a:cxn ang="0">
                <a:pos x="218573" y="67127"/>
              </a:cxn>
              <a:cxn ang="0">
                <a:pos x="242318" y="39056"/>
              </a:cxn>
              <a:cxn ang="0">
                <a:pos x="462108" y="56753"/>
              </a:cxn>
              <a:cxn ang="0">
                <a:pos x="449323" y="29902"/>
              </a:cxn>
              <a:cxn ang="0">
                <a:pos x="499856" y="14646"/>
              </a:cxn>
              <a:cxn ang="0">
                <a:pos x="533951" y="16477"/>
              </a:cxn>
              <a:cxn ang="0">
                <a:pos x="522992" y="66517"/>
              </a:cxn>
              <a:cxn ang="0">
                <a:pos x="505336" y="93977"/>
              </a:cxn>
              <a:cxn ang="0">
                <a:pos x="379306" y="209924"/>
              </a:cxn>
              <a:cxn ang="0">
                <a:pos x="378697" y="210534"/>
              </a:cxn>
              <a:cxn ang="0">
                <a:pos x="579614" y="408863"/>
              </a:cxn>
              <a:cxn ang="0">
                <a:pos x="579614" y="446088"/>
              </a:cxn>
              <a:cxn ang="0">
                <a:pos x="464544" y="446088"/>
              </a:cxn>
              <a:cxn ang="0">
                <a:pos x="339732" y="446088"/>
              </a:cxn>
              <a:cxn ang="0">
                <a:pos x="214920" y="446088"/>
              </a:cxn>
              <a:cxn ang="0">
                <a:pos x="90108" y="446088"/>
              </a:cxn>
              <a:cxn ang="0">
                <a:pos x="0" y="427781"/>
              </a:cxn>
              <a:cxn ang="0">
                <a:pos x="18874" y="0"/>
              </a:cxn>
              <a:cxn ang="0">
                <a:pos x="37748" y="408863"/>
              </a:cxn>
              <a:cxn ang="0">
                <a:pos x="90108" y="323429"/>
              </a:cxn>
              <a:cxn ang="0">
                <a:pos x="143686" y="304512"/>
              </a:cxn>
              <a:cxn ang="0">
                <a:pos x="162560" y="408863"/>
              </a:cxn>
              <a:cxn ang="0">
                <a:pos x="214920" y="192837"/>
              </a:cxn>
              <a:cxn ang="0">
                <a:pos x="268498" y="174530"/>
              </a:cxn>
              <a:cxn ang="0">
                <a:pos x="287372" y="408863"/>
              </a:cxn>
              <a:cxn ang="0">
                <a:pos x="339732" y="256913"/>
              </a:cxn>
              <a:cxn ang="0">
                <a:pos x="393310" y="237995"/>
              </a:cxn>
              <a:cxn ang="0">
                <a:pos x="412183" y="408863"/>
              </a:cxn>
              <a:cxn ang="0">
                <a:pos x="464544" y="149510"/>
              </a:cxn>
              <a:cxn ang="0">
                <a:pos x="518121" y="130592"/>
              </a:cxn>
              <a:cxn ang="0">
                <a:pos x="536386" y="408863"/>
              </a:cxn>
            </a:cxnLst>
            <a:pathLst>
              <a:path w="983" h="731">
                <a:moveTo>
                  <a:pt x="404" y="154"/>
                </a:moveTo>
                <a:lnTo>
                  <a:pt x="201" y="386"/>
                </a:lnTo>
                <a:lnTo>
                  <a:pt x="153" y="345"/>
                </a:lnTo>
                <a:lnTo>
                  <a:pt x="359" y="110"/>
                </a:lnTo>
                <a:lnTo>
                  <a:pt x="359" y="110"/>
                </a:lnTo>
                <a:lnTo>
                  <a:pt x="398" y="64"/>
                </a:lnTo>
                <a:lnTo>
                  <a:pt x="616" y="255"/>
                </a:lnTo>
                <a:lnTo>
                  <a:pt x="759" y="93"/>
                </a:lnTo>
                <a:lnTo>
                  <a:pt x="734" y="71"/>
                </a:lnTo>
                <a:cubicBezTo>
                  <a:pt x="724" y="63"/>
                  <a:pt x="726" y="53"/>
                  <a:pt x="738" y="49"/>
                </a:cubicBezTo>
                <a:lnTo>
                  <a:pt x="777" y="37"/>
                </a:lnTo>
                <a:cubicBezTo>
                  <a:pt x="789" y="34"/>
                  <a:pt x="809" y="27"/>
                  <a:pt x="821" y="24"/>
                </a:cubicBezTo>
                <a:lnTo>
                  <a:pt x="860" y="12"/>
                </a:lnTo>
                <a:cubicBezTo>
                  <a:pt x="872" y="8"/>
                  <a:pt x="880" y="15"/>
                  <a:pt x="877" y="27"/>
                </a:cubicBezTo>
                <a:lnTo>
                  <a:pt x="869" y="65"/>
                </a:lnTo>
                <a:cubicBezTo>
                  <a:pt x="866" y="77"/>
                  <a:pt x="862" y="97"/>
                  <a:pt x="859" y="109"/>
                </a:cubicBezTo>
                <a:lnTo>
                  <a:pt x="851" y="147"/>
                </a:lnTo>
                <a:cubicBezTo>
                  <a:pt x="849" y="159"/>
                  <a:pt x="839" y="162"/>
                  <a:pt x="830" y="154"/>
                </a:cubicBezTo>
                <a:lnTo>
                  <a:pt x="807" y="134"/>
                </a:lnTo>
                <a:lnTo>
                  <a:pt x="623" y="344"/>
                </a:lnTo>
                <a:lnTo>
                  <a:pt x="623" y="344"/>
                </a:lnTo>
                <a:lnTo>
                  <a:pt x="622" y="345"/>
                </a:lnTo>
                <a:lnTo>
                  <a:pt x="404" y="154"/>
                </a:lnTo>
                <a:close/>
                <a:moveTo>
                  <a:pt x="952" y="670"/>
                </a:moveTo>
                <a:cubicBezTo>
                  <a:pt x="969" y="670"/>
                  <a:pt x="983" y="684"/>
                  <a:pt x="983" y="701"/>
                </a:cubicBezTo>
                <a:cubicBezTo>
                  <a:pt x="983" y="718"/>
                  <a:pt x="969" y="731"/>
                  <a:pt x="952" y="731"/>
                </a:cubicBezTo>
                <a:lnTo>
                  <a:pt x="881" y="731"/>
                </a:lnTo>
                <a:lnTo>
                  <a:pt x="763" y="731"/>
                </a:lnTo>
                <a:lnTo>
                  <a:pt x="677" y="731"/>
                </a:lnTo>
                <a:lnTo>
                  <a:pt x="558" y="731"/>
                </a:lnTo>
                <a:lnTo>
                  <a:pt x="472" y="731"/>
                </a:lnTo>
                <a:lnTo>
                  <a:pt x="353" y="731"/>
                </a:lnTo>
                <a:lnTo>
                  <a:pt x="267" y="731"/>
                </a:lnTo>
                <a:lnTo>
                  <a:pt x="148" y="731"/>
                </a:lnTo>
                <a:lnTo>
                  <a:pt x="32" y="731"/>
                </a:lnTo>
                <a:cubicBezTo>
                  <a:pt x="14" y="731"/>
                  <a:pt x="0" y="718"/>
                  <a:pt x="0" y="701"/>
                </a:cubicBezTo>
                <a:lnTo>
                  <a:pt x="0" y="31"/>
                </a:ln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lnTo>
                  <a:pt x="62" y="670"/>
                </a:lnTo>
                <a:lnTo>
                  <a:pt x="148" y="670"/>
                </a:lnTo>
                <a:lnTo>
                  <a:pt x="148" y="530"/>
                </a:lnTo>
                <a:cubicBezTo>
                  <a:pt x="148" y="513"/>
                  <a:pt x="162" y="499"/>
                  <a:pt x="179" y="499"/>
                </a:cubicBezTo>
                <a:lnTo>
                  <a:pt x="236" y="499"/>
                </a:lnTo>
                <a:cubicBezTo>
                  <a:pt x="253" y="499"/>
                  <a:pt x="267" y="513"/>
                  <a:pt x="267" y="530"/>
                </a:cubicBezTo>
                <a:lnTo>
                  <a:pt x="267" y="670"/>
                </a:lnTo>
                <a:lnTo>
                  <a:pt x="353" y="670"/>
                </a:lnTo>
                <a:lnTo>
                  <a:pt x="353" y="316"/>
                </a:lnTo>
                <a:cubicBezTo>
                  <a:pt x="353" y="299"/>
                  <a:pt x="367" y="286"/>
                  <a:pt x="384" y="286"/>
                </a:cubicBezTo>
                <a:lnTo>
                  <a:pt x="441" y="286"/>
                </a:lnTo>
                <a:cubicBezTo>
                  <a:pt x="458" y="286"/>
                  <a:pt x="472" y="299"/>
                  <a:pt x="472" y="316"/>
                </a:cubicBezTo>
                <a:lnTo>
                  <a:pt x="472" y="670"/>
                </a:lnTo>
                <a:lnTo>
                  <a:pt x="558" y="670"/>
                </a:lnTo>
                <a:lnTo>
                  <a:pt x="558" y="421"/>
                </a:lnTo>
                <a:cubicBezTo>
                  <a:pt x="558" y="404"/>
                  <a:pt x="572" y="390"/>
                  <a:pt x="589" y="390"/>
                </a:cubicBezTo>
                <a:lnTo>
                  <a:pt x="646" y="390"/>
                </a:lnTo>
                <a:cubicBezTo>
                  <a:pt x="663" y="390"/>
                  <a:pt x="677" y="404"/>
                  <a:pt x="677" y="421"/>
                </a:cubicBezTo>
                <a:lnTo>
                  <a:pt x="677" y="670"/>
                </a:lnTo>
                <a:lnTo>
                  <a:pt x="763" y="670"/>
                </a:lnTo>
                <a:lnTo>
                  <a:pt x="763" y="245"/>
                </a:lnTo>
                <a:cubicBezTo>
                  <a:pt x="763" y="228"/>
                  <a:pt x="776" y="214"/>
                  <a:pt x="793" y="214"/>
                </a:cubicBezTo>
                <a:lnTo>
                  <a:pt x="851" y="214"/>
                </a:lnTo>
                <a:cubicBezTo>
                  <a:pt x="868" y="214"/>
                  <a:pt x="881" y="228"/>
                  <a:pt x="881" y="245"/>
                </a:cubicBezTo>
                <a:lnTo>
                  <a:pt x="881" y="670"/>
                </a:lnTo>
                <a:lnTo>
                  <a:pt x="952" y="67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1" name="Freeform 13"/>
          <p:cNvSpPr>
            <a:spLocks noEditPoints="1"/>
          </p:cNvSpPr>
          <p:nvPr/>
        </p:nvSpPr>
        <p:spPr>
          <a:xfrm>
            <a:off x="7077075" y="3362325"/>
            <a:ext cx="612775" cy="604838"/>
          </a:xfrm>
          <a:custGeom>
            <a:avLst/>
            <a:gdLst/>
            <a:ahLst/>
            <a:cxnLst>
              <a:cxn ang="0">
                <a:pos x="553690" y="521559"/>
              </a:cxn>
              <a:cxn ang="0">
                <a:pos x="490342" y="521559"/>
              </a:cxn>
              <a:cxn ang="0">
                <a:pos x="590238" y="58964"/>
              </a:cxn>
              <a:cxn ang="0">
                <a:pos x="508006" y="0"/>
              </a:cxn>
              <a:cxn ang="0">
                <a:pos x="287505" y="196344"/>
              </a:cxn>
              <a:cxn ang="0">
                <a:pos x="256440" y="241327"/>
              </a:cxn>
              <a:cxn ang="0">
                <a:pos x="229029" y="254701"/>
              </a:cxn>
              <a:cxn ang="0">
                <a:pos x="232075" y="337980"/>
              </a:cxn>
              <a:cxn ang="0">
                <a:pos x="54212" y="492381"/>
              </a:cxn>
              <a:cxn ang="0">
                <a:pos x="34720" y="604838"/>
              </a:cxn>
              <a:cxn ang="0">
                <a:pos x="126697" y="513049"/>
              </a:cxn>
              <a:cxn ang="0">
                <a:pos x="271059" y="377492"/>
              </a:cxn>
              <a:cxn ang="0">
                <a:pos x="352072" y="377492"/>
              </a:cxn>
              <a:cxn ang="0">
                <a:pos x="375218" y="326430"/>
              </a:cxn>
              <a:cxn ang="0">
                <a:pos x="410547" y="319136"/>
              </a:cxn>
              <a:cxn ang="0">
                <a:pos x="590238" y="58964"/>
              </a:cxn>
              <a:cxn ang="0">
                <a:pos x="238775" y="197560"/>
              </a:cxn>
              <a:cxn ang="0">
                <a:pos x="246085" y="189658"/>
              </a:cxn>
              <a:cxn ang="0">
                <a:pos x="265576" y="170814"/>
              </a:cxn>
              <a:cxn ang="0">
                <a:pos x="130961" y="608"/>
              </a:cxn>
              <a:cxn ang="0">
                <a:pos x="170554" y="97260"/>
              </a:cxn>
              <a:cxn ang="0">
                <a:pos x="12792" y="118536"/>
              </a:cxn>
              <a:cxn ang="0">
                <a:pos x="141316" y="271721"/>
              </a:cxn>
              <a:cxn ang="0">
                <a:pos x="184563" y="263211"/>
              </a:cxn>
              <a:cxn ang="0">
                <a:pos x="221111" y="215189"/>
              </a:cxn>
              <a:cxn ang="0">
                <a:pos x="409329" y="368374"/>
              </a:cxn>
              <a:cxn ang="0">
                <a:pos x="375827" y="401199"/>
              </a:cxn>
              <a:cxn ang="0">
                <a:pos x="451358" y="529461"/>
              </a:cxn>
              <a:cxn ang="0">
                <a:pos x="529326" y="604838"/>
              </a:cxn>
              <a:cxn ang="0">
                <a:pos x="596938" y="501499"/>
              </a:cxn>
              <a:cxn ang="0">
                <a:pos x="427602" y="350137"/>
              </a:cxn>
              <a:cxn ang="0">
                <a:pos x="400801" y="351961"/>
              </a:cxn>
            </a:cxnLst>
            <a:pathLst>
              <a:path w="1006" h="995">
                <a:moveTo>
                  <a:pt x="857" y="806"/>
                </a:moveTo>
                <a:cubicBezTo>
                  <a:pt x="886" y="806"/>
                  <a:pt x="909" y="829"/>
                  <a:pt x="909" y="858"/>
                </a:cubicBezTo>
                <a:cubicBezTo>
                  <a:pt x="909" y="887"/>
                  <a:pt x="886" y="910"/>
                  <a:pt x="857" y="910"/>
                </a:cubicBezTo>
                <a:cubicBezTo>
                  <a:pt x="828" y="910"/>
                  <a:pt x="805" y="887"/>
                  <a:pt x="805" y="858"/>
                </a:cubicBezTo>
                <a:cubicBezTo>
                  <a:pt x="805" y="829"/>
                  <a:pt x="828" y="806"/>
                  <a:pt x="857" y="806"/>
                </a:cubicBezTo>
                <a:close/>
                <a:moveTo>
                  <a:pt x="969" y="97"/>
                </a:moveTo>
                <a:lnTo>
                  <a:pt x="900" y="28"/>
                </a:lnTo>
                <a:cubicBezTo>
                  <a:pt x="882" y="9"/>
                  <a:pt x="858" y="0"/>
                  <a:pt x="834" y="0"/>
                </a:cubicBezTo>
                <a:cubicBezTo>
                  <a:pt x="810" y="0"/>
                  <a:pt x="786" y="9"/>
                  <a:pt x="767" y="28"/>
                </a:cubicBezTo>
                <a:lnTo>
                  <a:pt x="472" y="323"/>
                </a:lnTo>
                <a:cubicBezTo>
                  <a:pt x="481" y="340"/>
                  <a:pt x="475" y="367"/>
                  <a:pt x="460" y="381"/>
                </a:cubicBezTo>
                <a:cubicBezTo>
                  <a:pt x="451" y="391"/>
                  <a:pt x="435" y="397"/>
                  <a:pt x="421" y="397"/>
                </a:cubicBezTo>
                <a:cubicBezTo>
                  <a:pt x="414" y="397"/>
                  <a:pt x="408" y="396"/>
                  <a:pt x="402" y="393"/>
                </a:cubicBezTo>
                <a:lnTo>
                  <a:pt x="376" y="419"/>
                </a:lnTo>
                <a:cubicBezTo>
                  <a:pt x="340" y="455"/>
                  <a:pt x="340" y="515"/>
                  <a:pt x="376" y="552"/>
                </a:cubicBezTo>
                <a:lnTo>
                  <a:pt x="381" y="556"/>
                </a:lnTo>
                <a:lnTo>
                  <a:pt x="151" y="787"/>
                </a:lnTo>
                <a:lnTo>
                  <a:pt x="89" y="810"/>
                </a:lnTo>
                <a:lnTo>
                  <a:pt x="0" y="938"/>
                </a:lnTo>
                <a:lnTo>
                  <a:pt x="57" y="995"/>
                </a:lnTo>
                <a:lnTo>
                  <a:pt x="185" y="906"/>
                </a:lnTo>
                <a:lnTo>
                  <a:pt x="208" y="844"/>
                </a:lnTo>
                <a:lnTo>
                  <a:pt x="439" y="614"/>
                </a:lnTo>
                <a:lnTo>
                  <a:pt x="445" y="621"/>
                </a:lnTo>
                <a:cubicBezTo>
                  <a:pt x="464" y="639"/>
                  <a:pt x="488" y="648"/>
                  <a:pt x="512" y="648"/>
                </a:cubicBezTo>
                <a:cubicBezTo>
                  <a:pt x="536" y="648"/>
                  <a:pt x="560" y="639"/>
                  <a:pt x="578" y="621"/>
                </a:cubicBezTo>
                <a:lnTo>
                  <a:pt x="604" y="595"/>
                </a:lnTo>
                <a:cubicBezTo>
                  <a:pt x="596" y="577"/>
                  <a:pt x="602" y="551"/>
                  <a:pt x="616" y="537"/>
                </a:cubicBezTo>
                <a:cubicBezTo>
                  <a:pt x="626" y="527"/>
                  <a:pt x="642" y="521"/>
                  <a:pt x="656" y="521"/>
                </a:cubicBezTo>
                <a:cubicBezTo>
                  <a:pt x="662" y="521"/>
                  <a:pt x="669" y="522"/>
                  <a:pt x="674" y="525"/>
                </a:cubicBezTo>
                <a:lnTo>
                  <a:pt x="969" y="230"/>
                </a:lnTo>
                <a:cubicBezTo>
                  <a:pt x="1006" y="193"/>
                  <a:pt x="1006" y="133"/>
                  <a:pt x="969" y="97"/>
                </a:cubicBezTo>
                <a:close/>
                <a:moveTo>
                  <a:pt x="363" y="354"/>
                </a:moveTo>
                <a:lnTo>
                  <a:pt x="392" y="325"/>
                </a:lnTo>
                <a:lnTo>
                  <a:pt x="418" y="338"/>
                </a:lnTo>
                <a:lnTo>
                  <a:pt x="404" y="312"/>
                </a:lnTo>
                <a:lnTo>
                  <a:pt x="433" y="284"/>
                </a:lnTo>
                <a:lnTo>
                  <a:pt x="436" y="281"/>
                </a:lnTo>
                <a:cubicBezTo>
                  <a:pt x="442" y="264"/>
                  <a:pt x="446" y="248"/>
                  <a:pt x="446" y="233"/>
                </a:cubicBezTo>
                <a:cubicBezTo>
                  <a:pt x="446" y="115"/>
                  <a:pt x="333" y="0"/>
                  <a:pt x="215" y="1"/>
                </a:cubicBezTo>
                <a:cubicBezTo>
                  <a:pt x="214" y="1"/>
                  <a:pt x="201" y="15"/>
                  <a:pt x="193" y="22"/>
                </a:cubicBezTo>
                <a:cubicBezTo>
                  <a:pt x="288" y="117"/>
                  <a:pt x="280" y="102"/>
                  <a:pt x="280" y="160"/>
                </a:cubicBezTo>
                <a:cubicBezTo>
                  <a:pt x="280" y="207"/>
                  <a:pt x="205" y="282"/>
                  <a:pt x="159" y="282"/>
                </a:cubicBezTo>
                <a:cubicBezTo>
                  <a:pt x="99" y="282"/>
                  <a:pt x="118" y="291"/>
                  <a:pt x="21" y="195"/>
                </a:cubicBezTo>
                <a:cubicBezTo>
                  <a:pt x="14" y="202"/>
                  <a:pt x="0" y="215"/>
                  <a:pt x="0" y="216"/>
                </a:cubicBezTo>
                <a:cubicBezTo>
                  <a:pt x="2" y="334"/>
                  <a:pt x="113" y="447"/>
                  <a:pt x="232" y="447"/>
                </a:cubicBezTo>
                <a:cubicBezTo>
                  <a:pt x="253" y="447"/>
                  <a:pt x="276" y="440"/>
                  <a:pt x="299" y="429"/>
                </a:cubicBezTo>
                <a:lnTo>
                  <a:pt x="303" y="433"/>
                </a:lnTo>
                <a:cubicBezTo>
                  <a:pt x="310" y="414"/>
                  <a:pt x="322" y="395"/>
                  <a:pt x="337" y="380"/>
                </a:cubicBezTo>
                <a:lnTo>
                  <a:pt x="363" y="354"/>
                </a:lnTo>
                <a:close/>
                <a:moveTo>
                  <a:pt x="658" y="579"/>
                </a:moveTo>
                <a:lnTo>
                  <a:pt x="672" y="606"/>
                </a:lnTo>
                <a:lnTo>
                  <a:pt x="644" y="634"/>
                </a:lnTo>
                <a:lnTo>
                  <a:pt x="617" y="660"/>
                </a:lnTo>
                <a:cubicBezTo>
                  <a:pt x="602" y="675"/>
                  <a:pt x="584" y="687"/>
                  <a:pt x="564" y="694"/>
                </a:cubicBezTo>
                <a:lnTo>
                  <a:pt x="741" y="871"/>
                </a:lnTo>
                <a:lnTo>
                  <a:pt x="824" y="983"/>
                </a:lnTo>
                <a:lnTo>
                  <a:pt x="869" y="995"/>
                </a:lnTo>
                <a:lnTo>
                  <a:pt x="992" y="871"/>
                </a:lnTo>
                <a:lnTo>
                  <a:pt x="980" y="825"/>
                </a:lnTo>
                <a:lnTo>
                  <a:pt x="869" y="743"/>
                </a:lnTo>
                <a:lnTo>
                  <a:pt x="702" y="576"/>
                </a:lnTo>
                <a:lnTo>
                  <a:pt x="685" y="592"/>
                </a:lnTo>
                <a:lnTo>
                  <a:pt x="658" y="579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2" name="Freeform 14"/>
          <p:cNvSpPr>
            <a:spLocks noEditPoints="1"/>
          </p:cNvSpPr>
          <p:nvPr/>
        </p:nvSpPr>
        <p:spPr>
          <a:xfrm>
            <a:off x="4995863" y="2058988"/>
            <a:ext cx="439737" cy="600075"/>
          </a:xfrm>
          <a:custGeom>
            <a:avLst/>
            <a:gdLst/>
            <a:ahLst/>
            <a:cxnLst>
              <a:cxn ang="0">
                <a:pos x="57780" y="97375"/>
              </a:cxn>
              <a:cxn ang="0">
                <a:pos x="48657" y="600075"/>
              </a:cxn>
              <a:cxn ang="0">
                <a:pos x="439738" y="147280"/>
              </a:cxn>
              <a:cxn ang="0">
                <a:pos x="406286" y="158235"/>
              </a:cxn>
              <a:cxn ang="0">
                <a:pos x="50482" y="565385"/>
              </a:cxn>
              <a:cxn ang="0">
                <a:pos x="190371" y="63903"/>
              </a:cxn>
              <a:cxn ang="0">
                <a:pos x="249367" y="63903"/>
              </a:cxn>
              <a:cxn ang="0">
                <a:pos x="218957" y="95549"/>
              </a:cxn>
              <a:cxn ang="0">
                <a:pos x="153878" y="65120"/>
              </a:cxn>
              <a:cxn ang="0">
                <a:pos x="80892" y="152149"/>
              </a:cxn>
              <a:cxn ang="0">
                <a:pos x="358846" y="152149"/>
              </a:cxn>
              <a:cxn ang="0">
                <a:pos x="285860" y="65120"/>
              </a:cxn>
              <a:cxn ang="0">
                <a:pos x="153878" y="65120"/>
              </a:cxn>
              <a:cxn ang="0">
                <a:pos x="155094" y="455838"/>
              </a:cxn>
              <a:cxn ang="0">
                <a:pos x="106437" y="469227"/>
              </a:cxn>
              <a:cxn ang="0">
                <a:pos x="96098" y="480182"/>
              </a:cxn>
              <a:cxn ang="0">
                <a:pos x="155094" y="484442"/>
              </a:cxn>
              <a:cxn ang="0">
                <a:pos x="93057" y="514872"/>
              </a:cxn>
              <a:cxn ang="0">
                <a:pos x="170300" y="477139"/>
              </a:cxn>
              <a:cxn ang="0">
                <a:pos x="170300" y="452795"/>
              </a:cxn>
              <a:cxn ang="0">
                <a:pos x="77851" y="457055"/>
              </a:cxn>
              <a:cxn ang="0">
                <a:pos x="150837" y="534955"/>
              </a:cxn>
              <a:cxn ang="0">
                <a:pos x="150837" y="235526"/>
              </a:cxn>
              <a:cxn ang="0">
                <a:pos x="106437" y="248915"/>
              </a:cxn>
              <a:cxn ang="0">
                <a:pos x="121643" y="288474"/>
              </a:cxn>
              <a:cxn ang="0">
                <a:pos x="93057" y="299429"/>
              </a:cxn>
              <a:cxn ang="0">
                <a:pos x="150837" y="220312"/>
              </a:cxn>
              <a:cxn ang="0">
                <a:pos x="77851" y="297603"/>
              </a:cxn>
              <a:cxn ang="0">
                <a:pos x="169691" y="253176"/>
              </a:cxn>
              <a:cxn ang="0">
                <a:pos x="169083" y="232483"/>
              </a:cxn>
              <a:cxn ang="0">
                <a:pos x="155094" y="354202"/>
              </a:cxn>
              <a:cxn ang="0">
                <a:pos x="96098" y="369417"/>
              </a:cxn>
              <a:cxn ang="0">
                <a:pos x="155094" y="408976"/>
              </a:cxn>
              <a:cxn ang="0">
                <a:pos x="170300" y="342639"/>
              </a:cxn>
              <a:cxn ang="0">
                <a:pos x="77851" y="346291"/>
              </a:cxn>
              <a:cxn ang="0">
                <a:pos x="155094" y="423582"/>
              </a:cxn>
              <a:cxn ang="0">
                <a:pos x="203143" y="327424"/>
              </a:cxn>
              <a:cxn ang="0">
                <a:pos x="229905" y="508786"/>
              </a:cxn>
              <a:cxn ang="0">
                <a:pos x="352764" y="471053"/>
              </a:cxn>
              <a:cxn ang="0">
                <a:pos x="225039" y="504526"/>
              </a:cxn>
              <a:cxn ang="0">
                <a:pos x="352764" y="357245"/>
              </a:cxn>
              <a:cxn ang="0">
                <a:pos x="225039" y="288474"/>
              </a:cxn>
              <a:cxn ang="0">
                <a:pos x="225039" y="247698"/>
              </a:cxn>
            </a:cxnLst>
            <a:pathLst>
              <a:path w="723" h="986">
                <a:moveTo>
                  <a:pt x="55" y="260"/>
                </a:moveTo>
                <a:cubicBezTo>
                  <a:pt x="55" y="232"/>
                  <a:pt x="68" y="218"/>
                  <a:pt x="95" y="217"/>
                </a:cubicBezTo>
                <a:lnTo>
                  <a:pt x="95" y="160"/>
                </a:lnTo>
                <a:cubicBezTo>
                  <a:pt x="45" y="161"/>
                  <a:pt x="0" y="193"/>
                  <a:pt x="0" y="242"/>
                </a:cubicBezTo>
                <a:lnTo>
                  <a:pt x="0" y="906"/>
                </a:lnTo>
                <a:cubicBezTo>
                  <a:pt x="0" y="947"/>
                  <a:pt x="40" y="986"/>
                  <a:pt x="80" y="986"/>
                </a:cubicBezTo>
                <a:lnTo>
                  <a:pt x="643" y="986"/>
                </a:lnTo>
                <a:cubicBezTo>
                  <a:pt x="683" y="986"/>
                  <a:pt x="723" y="947"/>
                  <a:pt x="723" y="906"/>
                </a:cubicBezTo>
                <a:lnTo>
                  <a:pt x="723" y="242"/>
                </a:lnTo>
                <a:cubicBezTo>
                  <a:pt x="723" y="193"/>
                  <a:pt x="678" y="161"/>
                  <a:pt x="628" y="160"/>
                </a:cubicBezTo>
                <a:lnTo>
                  <a:pt x="628" y="217"/>
                </a:lnTo>
                <a:cubicBezTo>
                  <a:pt x="655" y="218"/>
                  <a:pt x="668" y="232"/>
                  <a:pt x="668" y="260"/>
                </a:cubicBezTo>
                <a:lnTo>
                  <a:pt x="668" y="889"/>
                </a:lnTo>
                <a:cubicBezTo>
                  <a:pt x="668" y="908"/>
                  <a:pt x="659" y="929"/>
                  <a:pt x="640" y="929"/>
                </a:cubicBezTo>
                <a:lnTo>
                  <a:pt x="83" y="929"/>
                </a:lnTo>
                <a:cubicBezTo>
                  <a:pt x="61" y="929"/>
                  <a:pt x="55" y="906"/>
                  <a:pt x="55" y="884"/>
                </a:cubicBezTo>
                <a:lnTo>
                  <a:pt x="55" y="260"/>
                </a:lnTo>
                <a:close/>
                <a:moveTo>
                  <a:pt x="313" y="105"/>
                </a:moveTo>
                <a:cubicBezTo>
                  <a:pt x="313" y="82"/>
                  <a:pt x="335" y="60"/>
                  <a:pt x="358" y="60"/>
                </a:cubicBezTo>
                <a:lnTo>
                  <a:pt x="365" y="60"/>
                </a:lnTo>
                <a:cubicBezTo>
                  <a:pt x="388" y="60"/>
                  <a:pt x="410" y="82"/>
                  <a:pt x="410" y="105"/>
                </a:cubicBezTo>
                <a:lnTo>
                  <a:pt x="410" y="110"/>
                </a:lnTo>
                <a:cubicBezTo>
                  <a:pt x="410" y="135"/>
                  <a:pt x="388" y="157"/>
                  <a:pt x="363" y="157"/>
                </a:cubicBezTo>
                <a:lnTo>
                  <a:pt x="360" y="157"/>
                </a:lnTo>
                <a:cubicBezTo>
                  <a:pt x="335" y="157"/>
                  <a:pt x="313" y="135"/>
                  <a:pt x="313" y="110"/>
                </a:cubicBezTo>
                <a:lnTo>
                  <a:pt x="313" y="105"/>
                </a:lnTo>
                <a:close/>
                <a:moveTo>
                  <a:pt x="253" y="107"/>
                </a:moveTo>
                <a:lnTo>
                  <a:pt x="173" y="107"/>
                </a:lnTo>
                <a:cubicBezTo>
                  <a:pt x="145" y="107"/>
                  <a:pt x="133" y="120"/>
                  <a:pt x="133" y="147"/>
                </a:cubicBezTo>
                <a:lnTo>
                  <a:pt x="133" y="250"/>
                </a:lnTo>
                <a:cubicBezTo>
                  <a:pt x="133" y="267"/>
                  <a:pt x="144" y="285"/>
                  <a:pt x="160" y="285"/>
                </a:cubicBezTo>
                <a:lnTo>
                  <a:pt x="563" y="285"/>
                </a:lnTo>
                <a:cubicBezTo>
                  <a:pt x="579" y="285"/>
                  <a:pt x="590" y="267"/>
                  <a:pt x="590" y="250"/>
                </a:cubicBezTo>
                <a:lnTo>
                  <a:pt x="590" y="147"/>
                </a:lnTo>
                <a:cubicBezTo>
                  <a:pt x="590" y="120"/>
                  <a:pt x="578" y="107"/>
                  <a:pt x="550" y="107"/>
                </a:cubicBezTo>
                <a:lnTo>
                  <a:pt x="470" y="107"/>
                </a:lnTo>
                <a:cubicBezTo>
                  <a:pt x="470" y="52"/>
                  <a:pt x="423" y="0"/>
                  <a:pt x="370" y="0"/>
                </a:cubicBezTo>
                <a:lnTo>
                  <a:pt x="353" y="0"/>
                </a:lnTo>
                <a:cubicBezTo>
                  <a:pt x="300" y="0"/>
                  <a:pt x="253" y="52"/>
                  <a:pt x="253" y="107"/>
                </a:cubicBezTo>
                <a:close/>
                <a:moveTo>
                  <a:pt x="153" y="756"/>
                </a:moveTo>
                <a:cubicBezTo>
                  <a:pt x="153" y="751"/>
                  <a:pt x="154" y="749"/>
                  <a:pt x="160" y="749"/>
                </a:cubicBezTo>
                <a:lnTo>
                  <a:pt x="255" y="749"/>
                </a:lnTo>
                <a:lnTo>
                  <a:pt x="255" y="756"/>
                </a:lnTo>
                <a:cubicBezTo>
                  <a:pt x="255" y="764"/>
                  <a:pt x="216" y="787"/>
                  <a:pt x="208" y="791"/>
                </a:cubicBezTo>
                <a:cubicBezTo>
                  <a:pt x="201" y="786"/>
                  <a:pt x="186" y="771"/>
                  <a:pt x="175" y="771"/>
                </a:cubicBezTo>
                <a:lnTo>
                  <a:pt x="173" y="771"/>
                </a:lnTo>
                <a:cubicBezTo>
                  <a:pt x="167" y="771"/>
                  <a:pt x="158" y="780"/>
                  <a:pt x="158" y="786"/>
                </a:cubicBezTo>
                <a:lnTo>
                  <a:pt x="158" y="789"/>
                </a:lnTo>
                <a:cubicBezTo>
                  <a:pt x="158" y="795"/>
                  <a:pt x="193" y="834"/>
                  <a:pt x="200" y="834"/>
                </a:cubicBezTo>
                <a:lnTo>
                  <a:pt x="203" y="834"/>
                </a:lnTo>
                <a:cubicBezTo>
                  <a:pt x="208" y="834"/>
                  <a:pt x="247" y="802"/>
                  <a:pt x="255" y="796"/>
                </a:cubicBezTo>
                <a:cubicBezTo>
                  <a:pt x="255" y="810"/>
                  <a:pt x="261" y="854"/>
                  <a:pt x="248" y="854"/>
                </a:cubicBezTo>
                <a:lnTo>
                  <a:pt x="160" y="854"/>
                </a:lnTo>
                <a:cubicBezTo>
                  <a:pt x="154" y="854"/>
                  <a:pt x="153" y="852"/>
                  <a:pt x="153" y="846"/>
                </a:cubicBezTo>
                <a:lnTo>
                  <a:pt x="153" y="756"/>
                </a:lnTo>
                <a:close/>
                <a:moveTo>
                  <a:pt x="248" y="879"/>
                </a:moveTo>
                <a:cubicBezTo>
                  <a:pt x="295" y="879"/>
                  <a:pt x="277" y="827"/>
                  <a:pt x="280" y="784"/>
                </a:cubicBezTo>
                <a:cubicBezTo>
                  <a:pt x="282" y="762"/>
                  <a:pt x="337" y="742"/>
                  <a:pt x="343" y="721"/>
                </a:cubicBezTo>
                <a:lnTo>
                  <a:pt x="335" y="721"/>
                </a:lnTo>
                <a:cubicBezTo>
                  <a:pt x="318" y="721"/>
                  <a:pt x="293" y="737"/>
                  <a:pt x="280" y="744"/>
                </a:cubicBezTo>
                <a:cubicBezTo>
                  <a:pt x="274" y="735"/>
                  <a:pt x="268" y="724"/>
                  <a:pt x="253" y="724"/>
                </a:cubicBezTo>
                <a:lnTo>
                  <a:pt x="155" y="724"/>
                </a:lnTo>
                <a:cubicBezTo>
                  <a:pt x="141" y="724"/>
                  <a:pt x="128" y="737"/>
                  <a:pt x="128" y="751"/>
                </a:cubicBezTo>
                <a:lnTo>
                  <a:pt x="128" y="851"/>
                </a:lnTo>
                <a:cubicBezTo>
                  <a:pt x="128" y="868"/>
                  <a:pt x="143" y="879"/>
                  <a:pt x="160" y="879"/>
                </a:cubicBezTo>
                <a:lnTo>
                  <a:pt x="248" y="879"/>
                </a:lnTo>
                <a:close/>
                <a:moveTo>
                  <a:pt x="153" y="394"/>
                </a:moveTo>
                <a:cubicBezTo>
                  <a:pt x="153" y="389"/>
                  <a:pt x="154" y="387"/>
                  <a:pt x="160" y="387"/>
                </a:cubicBezTo>
                <a:lnTo>
                  <a:pt x="248" y="387"/>
                </a:lnTo>
                <a:cubicBezTo>
                  <a:pt x="253" y="387"/>
                  <a:pt x="255" y="389"/>
                  <a:pt x="255" y="394"/>
                </a:cubicBezTo>
                <a:cubicBezTo>
                  <a:pt x="255" y="401"/>
                  <a:pt x="213" y="429"/>
                  <a:pt x="208" y="429"/>
                </a:cubicBezTo>
                <a:cubicBezTo>
                  <a:pt x="203" y="429"/>
                  <a:pt x="190" y="409"/>
                  <a:pt x="175" y="409"/>
                </a:cubicBezTo>
                <a:cubicBezTo>
                  <a:pt x="168" y="409"/>
                  <a:pt x="158" y="417"/>
                  <a:pt x="158" y="424"/>
                </a:cubicBezTo>
                <a:lnTo>
                  <a:pt x="158" y="427"/>
                </a:lnTo>
                <a:cubicBezTo>
                  <a:pt x="158" y="437"/>
                  <a:pt x="192" y="470"/>
                  <a:pt x="200" y="474"/>
                </a:cubicBezTo>
                <a:lnTo>
                  <a:pt x="255" y="434"/>
                </a:lnTo>
                <a:lnTo>
                  <a:pt x="255" y="492"/>
                </a:lnTo>
                <a:lnTo>
                  <a:pt x="153" y="492"/>
                </a:lnTo>
                <a:lnTo>
                  <a:pt x="153" y="394"/>
                </a:lnTo>
                <a:close/>
                <a:moveTo>
                  <a:pt x="278" y="382"/>
                </a:moveTo>
                <a:cubicBezTo>
                  <a:pt x="275" y="369"/>
                  <a:pt x="264" y="362"/>
                  <a:pt x="248" y="362"/>
                </a:cubicBezTo>
                <a:lnTo>
                  <a:pt x="160" y="362"/>
                </a:lnTo>
                <a:cubicBezTo>
                  <a:pt x="143" y="362"/>
                  <a:pt x="128" y="373"/>
                  <a:pt x="128" y="390"/>
                </a:cubicBezTo>
                <a:lnTo>
                  <a:pt x="128" y="489"/>
                </a:lnTo>
                <a:cubicBezTo>
                  <a:pt x="128" y="504"/>
                  <a:pt x="141" y="517"/>
                  <a:pt x="155" y="517"/>
                </a:cubicBezTo>
                <a:lnTo>
                  <a:pt x="253" y="517"/>
                </a:lnTo>
                <a:cubicBezTo>
                  <a:pt x="292" y="517"/>
                  <a:pt x="280" y="455"/>
                  <a:pt x="279" y="416"/>
                </a:cubicBezTo>
                <a:lnTo>
                  <a:pt x="343" y="362"/>
                </a:lnTo>
                <a:cubicBezTo>
                  <a:pt x="343" y="362"/>
                  <a:pt x="338" y="360"/>
                  <a:pt x="338" y="360"/>
                </a:cubicBezTo>
                <a:cubicBezTo>
                  <a:pt x="313" y="360"/>
                  <a:pt x="293" y="381"/>
                  <a:pt x="278" y="382"/>
                </a:cubicBezTo>
                <a:close/>
                <a:moveTo>
                  <a:pt x="153" y="569"/>
                </a:moveTo>
                <a:lnTo>
                  <a:pt x="255" y="569"/>
                </a:lnTo>
                <a:lnTo>
                  <a:pt x="255" y="582"/>
                </a:lnTo>
                <a:lnTo>
                  <a:pt x="208" y="612"/>
                </a:lnTo>
                <a:lnTo>
                  <a:pt x="176" y="588"/>
                </a:lnTo>
                <a:cubicBezTo>
                  <a:pt x="168" y="593"/>
                  <a:pt x="158" y="595"/>
                  <a:pt x="158" y="607"/>
                </a:cubicBezTo>
                <a:cubicBezTo>
                  <a:pt x="158" y="614"/>
                  <a:pt x="193" y="654"/>
                  <a:pt x="200" y="654"/>
                </a:cubicBezTo>
                <a:cubicBezTo>
                  <a:pt x="212" y="654"/>
                  <a:pt x="242" y="620"/>
                  <a:pt x="255" y="617"/>
                </a:cubicBezTo>
                <a:lnTo>
                  <a:pt x="255" y="672"/>
                </a:lnTo>
                <a:lnTo>
                  <a:pt x="153" y="672"/>
                </a:lnTo>
                <a:lnTo>
                  <a:pt x="153" y="569"/>
                </a:lnTo>
                <a:close/>
                <a:moveTo>
                  <a:pt x="280" y="563"/>
                </a:moveTo>
                <a:cubicBezTo>
                  <a:pt x="275" y="555"/>
                  <a:pt x="269" y="544"/>
                  <a:pt x="255" y="544"/>
                </a:cubicBezTo>
                <a:lnTo>
                  <a:pt x="153" y="544"/>
                </a:lnTo>
                <a:cubicBezTo>
                  <a:pt x="140" y="544"/>
                  <a:pt x="128" y="557"/>
                  <a:pt x="128" y="569"/>
                </a:cubicBezTo>
                <a:lnTo>
                  <a:pt x="128" y="672"/>
                </a:lnTo>
                <a:cubicBezTo>
                  <a:pt x="128" y="684"/>
                  <a:pt x="140" y="696"/>
                  <a:pt x="153" y="696"/>
                </a:cubicBezTo>
                <a:lnTo>
                  <a:pt x="255" y="696"/>
                </a:lnTo>
                <a:cubicBezTo>
                  <a:pt x="291" y="696"/>
                  <a:pt x="280" y="632"/>
                  <a:pt x="279" y="596"/>
                </a:cubicBezTo>
                <a:lnTo>
                  <a:pt x="343" y="542"/>
                </a:lnTo>
                <a:lnTo>
                  <a:pt x="334" y="538"/>
                </a:lnTo>
                <a:lnTo>
                  <a:pt x="280" y="563"/>
                </a:lnTo>
                <a:close/>
                <a:moveTo>
                  <a:pt x="370" y="829"/>
                </a:moveTo>
                <a:cubicBezTo>
                  <a:pt x="370" y="834"/>
                  <a:pt x="372" y="836"/>
                  <a:pt x="378" y="836"/>
                </a:cubicBezTo>
                <a:lnTo>
                  <a:pt x="573" y="836"/>
                </a:lnTo>
                <a:cubicBezTo>
                  <a:pt x="579" y="836"/>
                  <a:pt x="580" y="834"/>
                  <a:pt x="580" y="829"/>
                </a:cubicBezTo>
                <a:lnTo>
                  <a:pt x="580" y="774"/>
                </a:lnTo>
                <a:cubicBezTo>
                  <a:pt x="580" y="768"/>
                  <a:pt x="579" y="766"/>
                  <a:pt x="573" y="766"/>
                </a:cubicBezTo>
                <a:lnTo>
                  <a:pt x="370" y="766"/>
                </a:lnTo>
                <a:lnTo>
                  <a:pt x="370" y="829"/>
                </a:lnTo>
                <a:close/>
                <a:moveTo>
                  <a:pt x="370" y="654"/>
                </a:moveTo>
                <a:lnTo>
                  <a:pt x="580" y="654"/>
                </a:lnTo>
                <a:lnTo>
                  <a:pt x="580" y="587"/>
                </a:lnTo>
                <a:lnTo>
                  <a:pt x="370" y="587"/>
                </a:lnTo>
                <a:lnTo>
                  <a:pt x="370" y="654"/>
                </a:lnTo>
                <a:close/>
                <a:moveTo>
                  <a:pt x="370" y="474"/>
                </a:moveTo>
                <a:lnTo>
                  <a:pt x="523" y="474"/>
                </a:lnTo>
                <a:lnTo>
                  <a:pt x="523" y="407"/>
                </a:lnTo>
                <a:lnTo>
                  <a:pt x="370" y="407"/>
                </a:lnTo>
                <a:lnTo>
                  <a:pt x="370" y="474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3" name="Freeform 15"/>
          <p:cNvSpPr>
            <a:spLocks noEditPoints="1"/>
          </p:cNvSpPr>
          <p:nvPr/>
        </p:nvSpPr>
        <p:spPr>
          <a:xfrm>
            <a:off x="6276975" y="2125663"/>
            <a:ext cx="698500" cy="598487"/>
          </a:xfrm>
          <a:custGeom>
            <a:avLst/>
            <a:gdLst/>
            <a:ahLst/>
            <a:cxnLst>
              <a:cxn ang="0">
                <a:pos x="448037" y="259974"/>
              </a:cxn>
              <a:cxn ang="0">
                <a:pos x="389069" y="259974"/>
              </a:cxn>
              <a:cxn ang="0">
                <a:pos x="374479" y="305637"/>
              </a:cxn>
              <a:cxn ang="0">
                <a:pos x="389069" y="493159"/>
              </a:cxn>
              <a:cxn ang="0">
                <a:pos x="349554" y="560740"/>
              </a:cxn>
              <a:cxn ang="0">
                <a:pos x="312471" y="493159"/>
              </a:cxn>
              <a:cxn ang="0">
                <a:pos x="333748" y="306246"/>
              </a:cxn>
              <a:cxn ang="0">
                <a:pos x="318550" y="259974"/>
              </a:cxn>
              <a:cxn ang="0">
                <a:pos x="253503" y="259974"/>
              </a:cxn>
              <a:cxn ang="0">
                <a:pos x="253503" y="259974"/>
              </a:cxn>
              <a:cxn ang="0">
                <a:pos x="146509" y="372609"/>
              </a:cxn>
              <a:cxn ang="0">
                <a:pos x="161707" y="487679"/>
              </a:cxn>
              <a:cxn ang="0">
                <a:pos x="269309" y="598488"/>
              </a:cxn>
              <a:cxn ang="0">
                <a:pos x="432231" y="598488"/>
              </a:cxn>
              <a:cxn ang="0">
                <a:pos x="539833" y="486462"/>
              </a:cxn>
              <a:cxn ang="0">
                <a:pos x="555031" y="370782"/>
              </a:cxn>
              <a:cxn ang="0">
                <a:pos x="448037" y="259974"/>
              </a:cxn>
              <a:cxn ang="0">
                <a:pos x="132527" y="187522"/>
              </a:cxn>
              <a:cxn ang="0">
                <a:pos x="200614" y="119332"/>
              </a:cxn>
              <a:cxn ang="0">
                <a:pos x="132527" y="50534"/>
              </a:cxn>
              <a:cxn ang="0">
                <a:pos x="63832" y="119332"/>
              </a:cxn>
              <a:cxn ang="0">
                <a:pos x="132527" y="187522"/>
              </a:cxn>
              <a:cxn ang="0">
                <a:pos x="193319" y="209440"/>
              </a:cxn>
              <a:cxn ang="0">
                <a:pos x="71735" y="209440"/>
              </a:cxn>
              <a:cxn ang="0">
                <a:pos x="71735" y="208832"/>
              </a:cxn>
              <a:cxn ang="0">
                <a:pos x="4255" y="278848"/>
              </a:cxn>
              <a:cxn ang="0">
                <a:pos x="13982" y="351300"/>
              </a:cxn>
              <a:cxn ang="0">
                <a:pos x="81461" y="419490"/>
              </a:cxn>
              <a:cxn ang="0">
                <a:pos x="116113" y="419490"/>
              </a:cxn>
              <a:cxn ang="0">
                <a:pos x="109426" y="368956"/>
              </a:cxn>
              <a:cxn ang="0">
                <a:pos x="109426" y="368956"/>
              </a:cxn>
              <a:cxn ang="0">
                <a:pos x="109426" y="368956"/>
              </a:cxn>
              <a:cxn ang="0">
                <a:pos x="140430" y="273368"/>
              </a:cxn>
              <a:cxn ang="0">
                <a:pos x="187239" y="239273"/>
              </a:cxn>
              <a:cxn ang="0">
                <a:pos x="235265" y="223444"/>
              </a:cxn>
              <a:cxn ang="0">
                <a:pos x="193319" y="209440"/>
              </a:cxn>
              <a:cxn ang="0">
                <a:pos x="565973" y="187522"/>
              </a:cxn>
              <a:cxn ang="0">
                <a:pos x="634060" y="119332"/>
              </a:cxn>
              <a:cxn ang="0">
                <a:pos x="565973" y="50534"/>
              </a:cxn>
              <a:cxn ang="0">
                <a:pos x="497886" y="119332"/>
              </a:cxn>
              <a:cxn ang="0">
                <a:pos x="565973" y="187522"/>
              </a:cxn>
              <a:cxn ang="0">
                <a:pos x="626765" y="209440"/>
              </a:cxn>
              <a:cxn ang="0">
                <a:pos x="505181" y="209440"/>
              </a:cxn>
              <a:cxn ang="0">
                <a:pos x="505181" y="208832"/>
              </a:cxn>
              <a:cxn ang="0">
                <a:pos x="463843" y="222835"/>
              </a:cxn>
              <a:cxn ang="0">
                <a:pos x="514908" y="239273"/>
              </a:cxn>
              <a:cxn ang="0">
                <a:pos x="562326" y="273977"/>
              </a:cxn>
              <a:cxn ang="0">
                <a:pos x="592114" y="367129"/>
              </a:cxn>
              <a:cxn ang="0">
                <a:pos x="592114" y="367129"/>
              </a:cxn>
              <a:cxn ang="0">
                <a:pos x="592114" y="367129"/>
              </a:cxn>
              <a:cxn ang="0">
                <a:pos x="584819" y="419490"/>
              </a:cxn>
              <a:cxn ang="0">
                <a:pos x="617039" y="419490"/>
              </a:cxn>
              <a:cxn ang="0">
                <a:pos x="684518" y="350082"/>
              </a:cxn>
              <a:cxn ang="0">
                <a:pos x="694245" y="277630"/>
              </a:cxn>
              <a:cxn ang="0">
                <a:pos x="626765" y="209440"/>
              </a:cxn>
              <a:cxn ang="0">
                <a:pos x="459587" y="112026"/>
              </a:cxn>
              <a:cxn ang="0">
                <a:pos x="350770" y="224661"/>
              </a:cxn>
              <a:cxn ang="0">
                <a:pos x="241952" y="112026"/>
              </a:cxn>
              <a:cxn ang="0">
                <a:pos x="350770" y="0"/>
              </a:cxn>
              <a:cxn ang="0">
                <a:pos x="459587" y="112026"/>
              </a:cxn>
            </a:cxnLst>
            <a:pathLst>
              <a:path w="1149" h="983">
                <a:moveTo>
                  <a:pt x="737" y="427"/>
                </a:moveTo>
                <a:lnTo>
                  <a:pt x="640" y="427"/>
                </a:lnTo>
                <a:cubicBezTo>
                  <a:pt x="641" y="437"/>
                  <a:pt x="642" y="483"/>
                  <a:pt x="616" y="502"/>
                </a:cubicBezTo>
                <a:cubicBezTo>
                  <a:pt x="616" y="502"/>
                  <a:pt x="658" y="735"/>
                  <a:pt x="640" y="810"/>
                </a:cubicBezTo>
                <a:cubicBezTo>
                  <a:pt x="633" y="842"/>
                  <a:pt x="606" y="921"/>
                  <a:pt x="575" y="921"/>
                </a:cubicBezTo>
                <a:cubicBezTo>
                  <a:pt x="544" y="920"/>
                  <a:pt x="520" y="841"/>
                  <a:pt x="514" y="810"/>
                </a:cubicBezTo>
                <a:cubicBezTo>
                  <a:pt x="499" y="735"/>
                  <a:pt x="549" y="503"/>
                  <a:pt x="549" y="503"/>
                </a:cubicBezTo>
                <a:cubicBezTo>
                  <a:pt x="541" y="500"/>
                  <a:pt x="527" y="486"/>
                  <a:pt x="524" y="427"/>
                </a:cubicBezTo>
                <a:lnTo>
                  <a:pt x="417" y="427"/>
                </a:lnTo>
                <a:lnTo>
                  <a:pt x="417" y="427"/>
                </a:lnTo>
                <a:cubicBezTo>
                  <a:pt x="320" y="427"/>
                  <a:pt x="229" y="510"/>
                  <a:pt x="241" y="612"/>
                </a:cubicBezTo>
                <a:lnTo>
                  <a:pt x="266" y="801"/>
                </a:lnTo>
                <a:cubicBezTo>
                  <a:pt x="286" y="902"/>
                  <a:pt x="345" y="983"/>
                  <a:pt x="443" y="983"/>
                </a:cubicBezTo>
                <a:lnTo>
                  <a:pt x="711" y="983"/>
                </a:lnTo>
                <a:cubicBezTo>
                  <a:pt x="809" y="983"/>
                  <a:pt x="868" y="899"/>
                  <a:pt x="888" y="799"/>
                </a:cubicBezTo>
                <a:lnTo>
                  <a:pt x="913" y="609"/>
                </a:lnTo>
                <a:cubicBezTo>
                  <a:pt x="925" y="510"/>
                  <a:pt x="834" y="427"/>
                  <a:pt x="737" y="427"/>
                </a:cubicBezTo>
                <a:close/>
                <a:moveTo>
                  <a:pt x="218" y="308"/>
                </a:moveTo>
                <a:cubicBezTo>
                  <a:pt x="280" y="308"/>
                  <a:pt x="330" y="258"/>
                  <a:pt x="330" y="196"/>
                </a:cubicBezTo>
                <a:cubicBezTo>
                  <a:pt x="330" y="134"/>
                  <a:pt x="280" y="83"/>
                  <a:pt x="218" y="83"/>
                </a:cubicBezTo>
                <a:cubicBezTo>
                  <a:pt x="156" y="83"/>
                  <a:pt x="105" y="134"/>
                  <a:pt x="105" y="196"/>
                </a:cubicBezTo>
                <a:cubicBezTo>
                  <a:pt x="105" y="258"/>
                  <a:pt x="156" y="308"/>
                  <a:pt x="218" y="308"/>
                </a:cubicBezTo>
                <a:close/>
                <a:moveTo>
                  <a:pt x="318" y="344"/>
                </a:moveTo>
                <a:lnTo>
                  <a:pt x="118" y="344"/>
                </a:lnTo>
                <a:lnTo>
                  <a:pt x="118" y="343"/>
                </a:lnTo>
                <a:cubicBezTo>
                  <a:pt x="57" y="343"/>
                  <a:pt x="0" y="395"/>
                  <a:pt x="7" y="458"/>
                </a:cubicBezTo>
                <a:lnTo>
                  <a:pt x="23" y="577"/>
                </a:lnTo>
                <a:cubicBezTo>
                  <a:pt x="35" y="639"/>
                  <a:pt x="73" y="689"/>
                  <a:pt x="134" y="689"/>
                </a:cubicBezTo>
                <a:lnTo>
                  <a:pt x="191" y="689"/>
                </a:lnTo>
                <a:lnTo>
                  <a:pt x="180" y="606"/>
                </a:lnTo>
                <a:lnTo>
                  <a:pt x="180" y="606"/>
                </a:lnTo>
                <a:lnTo>
                  <a:pt x="180" y="606"/>
                </a:lnTo>
                <a:cubicBezTo>
                  <a:pt x="173" y="549"/>
                  <a:pt x="191" y="493"/>
                  <a:pt x="231" y="449"/>
                </a:cubicBezTo>
                <a:cubicBezTo>
                  <a:pt x="252" y="425"/>
                  <a:pt x="279" y="406"/>
                  <a:pt x="308" y="393"/>
                </a:cubicBezTo>
                <a:cubicBezTo>
                  <a:pt x="333" y="379"/>
                  <a:pt x="359" y="371"/>
                  <a:pt x="387" y="367"/>
                </a:cubicBezTo>
                <a:cubicBezTo>
                  <a:pt x="367" y="352"/>
                  <a:pt x="343" y="344"/>
                  <a:pt x="318" y="344"/>
                </a:cubicBezTo>
                <a:close/>
                <a:moveTo>
                  <a:pt x="931" y="308"/>
                </a:moveTo>
                <a:cubicBezTo>
                  <a:pt x="993" y="308"/>
                  <a:pt x="1043" y="258"/>
                  <a:pt x="1043" y="196"/>
                </a:cubicBezTo>
                <a:cubicBezTo>
                  <a:pt x="1043" y="134"/>
                  <a:pt x="993" y="83"/>
                  <a:pt x="931" y="83"/>
                </a:cubicBezTo>
                <a:cubicBezTo>
                  <a:pt x="869" y="83"/>
                  <a:pt x="819" y="134"/>
                  <a:pt x="819" y="196"/>
                </a:cubicBezTo>
                <a:cubicBezTo>
                  <a:pt x="819" y="258"/>
                  <a:pt x="869" y="308"/>
                  <a:pt x="931" y="308"/>
                </a:cubicBezTo>
                <a:close/>
                <a:moveTo>
                  <a:pt x="1031" y="344"/>
                </a:moveTo>
                <a:lnTo>
                  <a:pt x="831" y="344"/>
                </a:lnTo>
                <a:lnTo>
                  <a:pt x="831" y="343"/>
                </a:lnTo>
                <a:cubicBezTo>
                  <a:pt x="806" y="343"/>
                  <a:pt x="782" y="352"/>
                  <a:pt x="763" y="366"/>
                </a:cubicBezTo>
                <a:cubicBezTo>
                  <a:pt x="792" y="370"/>
                  <a:pt x="821" y="379"/>
                  <a:pt x="847" y="393"/>
                </a:cubicBezTo>
                <a:cubicBezTo>
                  <a:pt x="877" y="406"/>
                  <a:pt x="903" y="426"/>
                  <a:pt x="925" y="450"/>
                </a:cubicBezTo>
                <a:cubicBezTo>
                  <a:pt x="963" y="494"/>
                  <a:pt x="981" y="548"/>
                  <a:pt x="974" y="603"/>
                </a:cubicBezTo>
                <a:lnTo>
                  <a:pt x="974" y="603"/>
                </a:lnTo>
                <a:lnTo>
                  <a:pt x="974" y="603"/>
                </a:lnTo>
                <a:lnTo>
                  <a:pt x="962" y="689"/>
                </a:lnTo>
                <a:lnTo>
                  <a:pt x="1015" y="689"/>
                </a:lnTo>
                <a:cubicBezTo>
                  <a:pt x="1076" y="689"/>
                  <a:pt x="1114" y="637"/>
                  <a:pt x="1126" y="575"/>
                </a:cubicBezTo>
                <a:lnTo>
                  <a:pt x="1142" y="456"/>
                </a:lnTo>
                <a:cubicBezTo>
                  <a:pt x="1149" y="395"/>
                  <a:pt x="1092" y="344"/>
                  <a:pt x="1031" y="344"/>
                </a:cubicBezTo>
                <a:close/>
                <a:moveTo>
                  <a:pt x="756" y="184"/>
                </a:moveTo>
                <a:cubicBezTo>
                  <a:pt x="756" y="286"/>
                  <a:pt x="676" y="369"/>
                  <a:pt x="577" y="369"/>
                </a:cubicBezTo>
                <a:cubicBezTo>
                  <a:pt x="478" y="369"/>
                  <a:pt x="398" y="286"/>
                  <a:pt x="398" y="184"/>
                </a:cubicBezTo>
                <a:cubicBezTo>
                  <a:pt x="398" y="82"/>
                  <a:pt x="478" y="0"/>
                  <a:pt x="577" y="0"/>
                </a:cubicBezTo>
                <a:cubicBezTo>
                  <a:pt x="676" y="0"/>
                  <a:pt x="756" y="82"/>
                  <a:pt x="756" y="184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4" name="Freeform 16"/>
          <p:cNvSpPr>
            <a:spLocks noEditPoints="1"/>
          </p:cNvSpPr>
          <p:nvPr/>
        </p:nvSpPr>
        <p:spPr>
          <a:xfrm>
            <a:off x="6292850" y="4614863"/>
            <a:ext cx="752475" cy="600075"/>
          </a:xfrm>
          <a:custGeom>
            <a:avLst/>
            <a:gdLst/>
            <a:ahLst/>
            <a:cxnLst>
              <a:cxn ang="0">
                <a:pos x="752475" y="352377"/>
              </a:cxn>
              <a:cxn ang="0">
                <a:pos x="257714" y="352377"/>
              </a:cxn>
              <a:cxn ang="0">
                <a:pos x="269262" y="127196"/>
              </a:cxn>
              <a:cxn ang="0">
                <a:pos x="216990" y="135717"/>
              </a:cxn>
              <a:cxn ang="0">
                <a:pos x="199971" y="154583"/>
              </a:cxn>
              <a:cxn ang="0">
                <a:pos x="268046" y="192316"/>
              </a:cxn>
              <a:cxn ang="0">
                <a:pos x="189030" y="0"/>
              </a:cxn>
              <a:cxn ang="0">
                <a:pos x="189030" y="377329"/>
              </a:cxn>
              <a:cxn ang="0">
                <a:pos x="223068" y="334727"/>
              </a:cxn>
              <a:cxn ang="0">
                <a:pos x="199971" y="287866"/>
              </a:cxn>
              <a:cxn ang="0">
                <a:pos x="179305" y="314035"/>
              </a:cxn>
              <a:cxn ang="0">
                <a:pos x="102113" y="225180"/>
              </a:cxn>
              <a:cxn ang="0">
                <a:pos x="179305" y="249524"/>
              </a:cxn>
              <a:cxn ang="0">
                <a:pos x="139190" y="186839"/>
              </a:cxn>
              <a:cxn ang="0">
                <a:pos x="179305" y="77292"/>
              </a:cxn>
              <a:cxn ang="0">
                <a:pos x="199971" y="63294"/>
              </a:cxn>
              <a:cxn ang="0">
                <a:pos x="269262" y="127196"/>
              </a:cxn>
              <a:cxn ang="0">
                <a:pos x="179305" y="113199"/>
              </a:cxn>
              <a:cxn ang="0">
                <a:pos x="179305" y="149106"/>
              </a:cxn>
              <a:cxn ang="0">
                <a:pos x="199971" y="251350"/>
              </a:cxn>
              <a:cxn ang="0">
                <a:pos x="216990" y="242221"/>
              </a:cxn>
              <a:cxn ang="0">
                <a:pos x="218206" y="216660"/>
              </a:cxn>
              <a:cxn ang="0">
                <a:pos x="199971" y="251350"/>
              </a:cxn>
              <a:cxn ang="0">
                <a:pos x="519074" y="433928"/>
              </a:cxn>
              <a:cxn ang="0">
                <a:pos x="549465" y="404716"/>
              </a:cxn>
              <a:cxn ang="0">
                <a:pos x="519074" y="375503"/>
              </a:cxn>
              <a:cxn ang="0">
                <a:pos x="492330" y="253176"/>
              </a:cxn>
              <a:cxn ang="0">
                <a:pos x="476527" y="290300"/>
              </a:cxn>
              <a:cxn ang="0">
                <a:pos x="492330" y="253176"/>
              </a:cxn>
              <a:cxn ang="0">
                <a:pos x="610246" y="272042"/>
              </a:cxn>
              <a:cxn ang="0">
                <a:pos x="519074" y="254393"/>
              </a:cxn>
              <a:cxn ang="0">
                <a:pos x="593835" y="338988"/>
              </a:cxn>
              <a:cxn ang="0">
                <a:pos x="519074" y="482008"/>
              </a:cxn>
              <a:cxn ang="0">
                <a:pos x="492330" y="516697"/>
              </a:cxn>
              <a:cxn ang="0">
                <a:pos x="390825" y="400456"/>
              </a:cxn>
              <a:cxn ang="0">
                <a:pos x="492330" y="432103"/>
              </a:cxn>
              <a:cxn ang="0">
                <a:pos x="440058" y="349942"/>
              </a:cxn>
              <a:cxn ang="0">
                <a:pos x="492330" y="206314"/>
              </a:cxn>
              <a:cxn ang="0">
                <a:pos x="519074" y="188056"/>
              </a:cxn>
              <a:cxn ang="0">
                <a:pos x="610246" y="272042"/>
              </a:cxn>
            </a:cxnLst>
            <a:pathLst>
              <a:path w="1238" h="986">
                <a:moveTo>
                  <a:pt x="831" y="172"/>
                </a:moveTo>
                <a:cubicBezTo>
                  <a:pt x="1055" y="172"/>
                  <a:pt x="1238" y="354"/>
                  <a:pt x="1238" y="579"/>
                </a:cubicBezTo>
                <a:cubicBezTo>
                  <a:pt x="1238" y="804"/>
                  <a:pt x="1055" y="986"/>
                  <a:pt x="831" y="986"/>
                </a:cubicBezTo>
                <a:cubicBezTo>
                  <a:pt x="606" y="986"/>
                  <a:pt x="424" y="804"/>
                  <a:pt x="424" y="579"/>
                </a:cubicBezTo>
                <a:cubicBezTo>
                  <a:pt x="424" y="354"/>
                  <a:pt x="606" y="172"/>
                  <a:pt x="831" y="172"/>
                </a:cubicBezTo>
                <a:close/>
                <a:moveTo>
                  <a:pt x="443" y="209"/>
                </a:moveTo>
                <a:lnTo>
                  <a:pt x="443" y="209"/>
                </a:lnTo>
                <a:lnTo>
                  <a:pt x="357" y="223"/>
                </a:lnTo>
                <a:cubicBezTo>
                  <a:pt x="350" y="204"/>
                  <a:pt x="346" y="197"/>
                  <a:pt x="329" y="187"/>
                </a:cubicBezTo>
                <a:lnTo>
                  <a:pt x="329" y="254"/>
                </a:lnTo>
                <a:cubicBezTo>
                  <a:pt x="375" y="266"/>
                  <a:pt x="406" y="279"/>
                  <a:pt x="422" y="293"/>
                </a:cubicBezTo>
                <a:cubicBezTo>
                  <a:pt x="430" y="300"/>
                  <a:pt x="436" y="308"/>
                  <a:pt x="441" y="316"/>
                </a:cubicBezTo>
                <a:cubicBezTo>
                  <a:pt x="480" y="260"/>
                  <a:pt x="533" y="215"/>
                  <a:pt x="594" y="185"/>
                </a:cubicBezTo>
                <a:cubicBezTo>
                  <a:pt x="546" y="76"/>
                  <a:pt x="437" y="0"/>
                  <a:pt x="311" y="0"/>
                </a:cubicBezTo>
                <a:cubicBezTo>
                  <a:pt x="139" y="0"/>
                  <a:pt x="0" y="139"/>
                  <a:pt x="0" y="310"/>
                </a:cubicBezTo>
                <a:cubicBezTo>
                  <a:pt x="0" y="481"/>
                  <a:pt x="139" y="620"/>
                  <a:pt x="311" y="620"/>
                </a:cubicBezTo>
                <a:cubicBezTo>
                  <a:pt x="331" y="620"/>
                  <a:pt x="352" y="618"/>
                  <a:pt x="372" y="614"/>
                </a:cubicBezTo>
                <a:cubicBezTo>
                  <a:pt x="368" y="593"/>
                  <a:pt x="367" y="572"/>
                  <a:pt x="367" y="550"/>
                </a:cubicBezTo>
                <a:cubicBezTo>
                  <a:pt x="367" y="521"/>
                  <a:pt x="370" y="493"/>
                  <a:pt x="376" y="465"/>
                </a:cubicBezTo>
                <a:cubicBezTo>
                  <a:pt x="361" y="470"/>
                  <a:pt x="345" y="472"/>
                  <a:pt x="329" y="473"/>
                </a:cubicBezTo>
                <a:lnTo>
                  <a:pt x="329" y="516"/>
                </a:lnTo>
                <a:lnTo>
                  <a:pt x="295" y="516"/>
                </a:lnTo>
                <a:lnTo>
                  <a:pt x="295" y="473"/>
                </a:lnTo>
                <a:cubicBezTo>
                  <a:pt x="226" y="467"/>
                  <a:pt x="180" y="440"/>
                  <a:pt x="168" y="370"/>
                </a:cubicBezTo>
                <a:lnTo>
                  <a:pt x="261" y="359"/>
                </a:lnTo>
                <a:cubicBezTo>
                  <a:pt x="265" y="385"/>
                  <a:pt x="271" y="398"/>
                  <a:pt x="295" y="410"/>
                </a:cubicBezTo>
                <a:lnTo>
                  <a:pt x="295" y="329"/>
                </a:lnTo>
                <a:cubicBezTo>
                  <a:pt x="264" y="320"/>
                  <a:pt x="242" y="313"/>
                  <a:pt x="229" y="307"/>
                </a:cubicBezTo>
                <a:cubicBezTo>
                  <a:pt x="173" y="279"/>
                  <a:pt x="166" y="200"/>
                  <a:pt x="210" y="157"/>
                </a:cubicBezTo>
                <a:cubicBezTo>
                  <a:pt x="229" y="139"/>
                  <a:pt x="257" y="129"/>
                  <a:pt x="295" y="127"/>
                </a:cubicBezTo>
                <a:lnTo>
                  <a:pt x="295" y="104"/>
                </a:lnTo>
                <a:lnTo>
                  <a:pt x="329" y="104"/>
                </a:lnTo>
                <a:lnTo>
                  <a:pt x="329" y="127"/>
                </a:lnTo>
                <a:cubicBezTo>
                  <a:pt x="384" y="130"/>
                  <a:pt x="430" y="151"/>
                  <a:pt x="443" y="209"/>
                </a:cubicBezTo>
                <a:close/>
                <a:moveTo>
                  <a:pt x="295" y="186"/>
                </a:moveTo>
                <a:lnTo>
                  <a:pt x="295" y="186"/>
                </a:lnTo>
                <a:cubicBezTo>
                  <a:pt x="274" y="193"/>
                  <a:pt x="259" y="212"/>
                  <a:pt x="275" y="233"/>
                </a:cubicBezTo>
                <a:cubicBezTo>
                  <a:pt x="279" y="238"/>
                  <a:pt x="285" y="242"/>
                  <a:pt x="295" y="245"/>
                </a:cubicBezTo>
                <a:lnTo>
                  <a:pt x="295" y="186"/>
                </a:lnTo>
                <a:close/>
                <a:moveTo>
                  <a:pt x="329" y="413"/>
                </a:moveTo>
                <a:lnTo>
                  <a:pt x="329" y="413"/>
                </a:lnTo>
                <a:cubicBezTo>
                  <a:pt x="342" y="410"/>
                  <a:pt x="351" y="405"/>
                  <a:pt x="357" y="398"/>
                </a:cubicBezTo>
                <a:cubicBezTo>
                  <a:pt x="363" y="392"/>
                  <a:pt x="366" y="384"/>
                  <a:pt x="366" y="376"/>
                </a:cubicBezTo>
                <a:cubicBezTo>
                  <a:pt x="366" y="368"/>
                  <a:pt x="364" y="362"/>
                  <a:pt x="359" y="356"/>
                </a:cubicBezTo>
                <a:cubicBezTo>
                  <a:pt x="354" y="350"/>
                  <a:pt x="344" y="344"/>
                  <a:pt x="329" y="339"/>
                </a:cubicBezTo>
                <a:lnTo>
                  <a:pt x="329" y="413"/>
                </a:lnTo>
                <a:close/>
                <a:moveTo>
                  <a:pt x="854" y="713"/>
                </a:moveTo>
                <a:lnTo>
                  <a:pt x="854" y="713"/>
                </a:lnTo>
                <a:cubicBezTo>
                  <a:pt x="871" y="710"/>
                  <a:pt x="884" y="703"/>
                  <a:pt x="892" y="695"/>
                </a:cubicBezTo>
                <a:cubicBezTo>
                  <a:pt x="900" y="686"/>
                  <a:pt x="904" y="676"/>
                  <a:pt x="904" y="665"/>
                </a:cubicBezTo>
                <a:cubicBezTo>
                  <a:pt x="904" y="656"/>
                  <a:pt x="901" y="647"/>
                  <a:pt x="894" y="639"/>
                </a:cubicBezTo>
                <a:cubicBezTo>
                  <a:pt x="887" y="631"/>
                  <a:pt x="874" y="624"/>
                  <a:pt x="854" y="617"/>
                </a:cubicBezTo>
                <a:lnTo>
                  <a:pt x="854" y="713"/>
                </a:lnTo>
                <a:close/>
                <a:moveTo>
                  <a:pt x="810" y="416"/>
                </a:moveTo>
                <a:lnTo>
                  <a:pt x="810" y="416"/>
                </a:lnTo>
                <a:cubicBezTo>
                  <a:pt x="783" y="426"/>
                  <a:pt x="763" y="451"/>
                  <a:pt x="784" y="477"/>
                </a:cubicBezTo>
                <a:cubicBezTo>
                  <a:pt x="789" y="484"/>
                  <a:pt x="798" y="489"/>
                  <a:pt x="810" y="494"/>
                </a:cubicBezTo>
                <a:lnTo>
                  <a:pt x="810" y="416"/>
                </a:lnTo>
                <a:close/>
                <a:moveTo>
                  <a:pt x="1004" y="447"/>
                </a:moveTo>
                <a:lnTo>
                  <a:pt x="1004" y="447"/>
                </a:lnTo>
                <a:lnTo>
                  <a:pt x="892" y="464"/>
                </a:lnTo>
                <a:cubicBezTo>
                  <a:pt x="883" y="440"/>
                  <a:pt x="877" y="430"/>
                  <a:pt x="854" y="418"/>
                </a:cubicBezTo>
                <a:lnTo>
                  <a:pt x="854" y="505"/>
                </a:lnTo>
                <a:cubicBezTo>
                  <a:pt x="916" y="521"/>
                  <a:pt x="956" y="539"/>
                  <a:pt x="977" y="557"/>
                </a:cubicBezTo>
                <a:cubicBezTo>
                  <a:pt x="1043" y="616"/>
                  <a:pt x="1024" y="719"/>
                  <a:pt x="953" y="765"/>
                </a:cubicBezTo>
                <a:cubicBezTo>
                  <a:pt x="925" y="783"/>
                  <a:pt x="892" y="791"/>
                  <a:pt x="854" y="792"/>
                </a:cubicBezTo>
                <a:lnTo>
                  <a:pt x="854" y="849"/>
                </a:lnTo>
                <a:lnTo>
                  <a:pt x="810" y="849"/>
                </a:lnTo>
                <a:lnTo>
                  <a:pt x="810" y="792"/>
                </a:lnTo>
                <a:cubicBezTo>
                  <a:pt x="720" y="784"/>
                  <a:pt x="660" y="750"/>
                  <a:pt x="643" y="658"/>
                </a:cubicBezTo>
                <a:lnTo>
                  <a:pt x="765" y="644"/>
                </a:lnTo>
                <a:cubicBezTo>
                  <a:pt x="772" y="677"/>
                  <a:pt x="779" y="695"/>
                  <a:pt x="810" y="710"/>
                </a:cubicBezTo>
                <a:lnTo>
                  <a:pt x="810" y="604"/>
                </a:lnTo>
                <a:cubicBezTo>
                  <a:pt x="770" y="593"/>
                  <a:pt x="741" y="583"/>
                  <a:pt x="724" y="575"/>
                </a:cubicBezTo>
                <a:cubicBezTo>
                  <a:pt x="650" y="539"/>
                  <a:pt x="641" y="434"/>
                  <a:pt x="699" y="379"/>
                </a:cubicBezTo>
                <a:cubicBezTo>
                  <a:pt x="724" y="355"/>
                  <a:pt x="761" y="341"/>
                  <a:pt x="810" y="339"/>
                </a:cubicBezTo>
                <a:lnTo>
                  <a:pt x="810" y="309"/>
                </a:lnTo>
                <a:lnTo>
                  <a:pt x="854" y="309"/>
                </a:lnTo>
                <a:lnTo>
                  <a:pt x="854" y="339"/>
                </a:lnTo>
                <a:cubicBezTo>
                  <a:pt x="927" y="343"/>
                  <a:pt x="987" y="370"/>
                  <a:pt x="1004" y="447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5" name="Freeform 17"/>
          <p:cNvSpPr>
            <a:spLocks noEditPoints="1"/>
          </p:cNvSpPr>
          <p:nvPr/>
        </p:nvSpPr>
        <p:spPr>
          <a:xfrm>
            <a:off x="4184650" y="3359150"/>
            <a:ext cx="612775" cy="614363"/>
          </a:xfrm>
          <a:custGeom>
            <a:avLst/>
            <a:gdLst/>
            <a:ahLst/>
            <a:cxnLst>
              <a:cxn ang="0">
                <a:pos x="306388" y="614363"/>
              </a:cxn>
              <a:cxn ang="0">
                <a:pos x="0" y="306877"/>
              </a:cxn>
              <a:cxn ang="0">
                <a:pos x="306388" y="0"/>
              </a:cxn>
              <a:cxn ang="0">
                <a:pos x="612775" y="306877"/>
              </a:cxn>
              <a:cxn ang="0">
                <a:pos x="306388" y="614363"/>
              </a:cxn>
              <a:cxn ang="0">
                <a:pos x="440736" y="468231"/>
              </a:cxn>
              <a:cxn ang="0">
                <a:pos x="440736" y="468231"/>
              </a:cxn>
              <a:cxn ang="0">
                <a:pos x="327056" y="356805"/>
              </a:cxn>
              <a:cxn ang="0">
                <a:pos x="306388" y="360459"/>
              </a:cxn>
              <a:cxn ang="0">
                <a:pos x="252891" y="306877"/>
              </a:cxn>
              <a:cxn ang="0">
                <a:pos x="277208" y="262429"/>
              </a:cxn>
              <a:cxn ang="0">
                <a:pos x="277208" y="108990"/>
              </a:cxn>
              <a:cxn ang="0">
                <a:pos x="336175" y="108990"/>
              </a:cxn>
              <a:cxn ang="0">
                <a:pos x="336175" y="262429"/>
              </a:cxn>
              <a:cxn ang="0">
                <a:pos x="359884" y="306877"/>
              </a:cxn>
              <a:cxn ang="0">
                <a:pos x="356236" y="326361"/>
              </a:cxn>
              <a:cxn ang="0">
                <a:pos x="470524" y="437787"/>
              </a:cxn>
              <a:cxn ang="0">
                <a:pos x="440736" y="468231"/>
              </a:cxn>
              <a:cxn ang="0">
                <a:pos x="102129" y="286784"/>
              </a:cxn>
              <a:cxn ang="0">
                <a:pos x="102129" y="286784"/>
              </a:cxn>
              <a:cxn ang="0">
                <a:pos x="142251" y="286784"/>
              </a:cxn>
              <a:cxn ang="0">
                <a:pos x="142251" y="327579"/>
              </a:cxn>
              <a:cxn ang="0">
                <a:pos x="102129" y="327579"/>
              </a:cxn>
              <a:cxn ang="0">
                <a:pos x="102129" y="286784"/>
              </a:cxn>
              <a:cxn ang="0">
                <a:pos x="470524" y="286784"/>
              </a:cxn>
              <a:cxn ang="0">
                <a:pos x="470524" y="286784"/>
              </a:cxn>
              <a:cxn ang="0">
                <a:pos x="510646" y="286784"/>
              </a:cxn>
              <a:cxn ang="0">
                <a:pos x="510646" y="327579"/>
              </a:cxn>
              <a:cxn ang="0">
                <a:pos x="470524" y="327579"/>
              </a:cxn>
              <a:cxn ang="0">
                <a:pos x="470524" y="286784"/>
              </a:cxn>
              <a:cxn ang="0">
                <a:pos x="285719" y="511462"/>
              </a:cxn>
              <a:cxn ang="0">
                <a:pos x="285719" y="511462"/>
              </a:cxn>
              <a:cxn ang="0">
                <a:pos x="285719" y="471884"/>
              </a:cxn>
              <a:cxn ang="0">
                <a:pos x="327056" y="471884"/>
              </a:cxn>
              <a:cxn ang="0">
                <a:pos x="327056" y="511462"/>
              </a:cxn>
              <a:cxn ang="0">
                <a:pos x="285719" y="511462"/>
              </a:cxn>
              <a:cxn ang="0">
                <a:pos x="306388" y="555301"/>
              </a:cxn>
              <a:cxn ang="0">
                <a:pos x="306388" y="555301"/>
              </a:cxn>
              <a:cxn ang="0">
                <a:pos x="554415" y="306877"/>
              </a:cxn>
              <a:cxn ang="0">
                <a:pos x="306388" y="59062"/>
              </a:cxn>
              <a:cxn ang="0">
                <a:pos x="58360" y="306877"/>
              </a:cxn>
              <a:cxn ang="0">
                <a:pos x="306388" y="555301"/>
              </a:cxn>
            </a:cxnLst>
            <a:pathLst>
              <a:path w="1008" h="1009">
                <a:moveTo>
                  <a:pt x="504" y="1009"/>
                </a:moveTo>
                <a:cubicBezTo>
                  <a:pt x="226" y="1009"/>
                  <a:pt x="0" y="783"/>
                  <a:pt x="0" y="504"/>
                </a:cubicBezTo>
                <a:cubicBezTo>
                  <a:pt x="0" y="226"/>
                  <a:pt x="226" y="0"/>
                  <a:pt x="504" y="0"/>
                </a:cubicBezTo>
                <a:cubicBezTo>
                  <a:pt x="782" y="0"/>
                  <a:pt x="1008" y="226"/>
                  <a:pt x="1008" y="504"/>
                </a:cubicBezTo>
                <a:cubicBezTo>
                  <a:pt x="1008" y="783"/>
                  <a:pt x="782" y="1009"/>
                  <a:pt x="504" y="1009"/>
                </a:cubicBezTo>
                <a:close/>
                <a:moveTo>
                  <a:pt x="725" y="769"/>
                </a:moveTo>
                <a:lnTo>
                  <a:pt x="725" y="769"/>
                </a:lnTo>
                <a:lnTo>
                  <a:pt x="538" y="586"/>
                </a:lnTo>
                <a:cubicBezTo>
                  <a:pt x="528" y="590"/>
                  <a:pt x="516" y="592"/>
                  <a:pt x="504" y="592"/>
                </a:cubicBezTo>
                <a:cubicBezTo>
                  <a:pt x="455" y="592"/>
                  <a:pt x="416" y="553"/>
                  <a:pt x="416" y="504"/>
                </a:cubicBezTo>
                <a:cubicBezTo>
                  <a:pt x="416" y="474"/>
                  <a:pt x="432" y="447"/>
                  <a:pt x="456" y="431"/>
                </a:cubicBezTo>
                <a:lnTo>
                  <a:pt x="456" y="179"/>
                </a:lnTo>
                <a:cubicBezTo>
                  <a:pt x="456" y="115"/>
                  <a:pt x="553" y="115"/>
                  <a:pt x="553" y="179"/>
                </a:cubicBezTo>
                <a:lnTo>
                  <a:pt x="553" y="431"/>
                </a:lnTo>
                <a:cubicBezTo>
                  <a:pt x="576" y="447"/>
                  <a:pt x="592" y="474"/>
                  <a:pt x="592" y="504"/>
                </a:cubicBezTo>
                <a:cubicBezTo>
                  <a:pt x="592" y="516"/>
                  <a:pt x="590" y="526"/>
                  <a:pt x="586" y="536"/>
                </a:cubicBezTo>
                <a:lnTo>
                  <a:pt x="774" y="719"/>
                </a:lnTo>
                <a:cubicBezTo>
                  <a:pt x="806" y="751"/>
                  <a:pt x="758" y="801"/>
                  <a:pt x="725" y="769"/>
                </a:cubicBezTo>
                <a:close/>
                <a:moveTo>
                  <a:pt x="168" y="471"/>
                </a:moveTo>
                <a:lnTo>
                  <a:pt x="168" y="471"/>
                </a:lnTo>
                <a:lnTo>
                  <a:pt x="234" y="471"/>
                </a:lnTo>
                <a:cubicBezTo>
                  <a:pt x="278" y="471"/>
                  <a:pt x="278" y="538"/>
                  <a:pt x="234" y="538"/>
                </a:cubicBezTo>
                <a:lnTo>
                  <a:pt x="168" y="538"/>
                </a:lnTo>
                <a:cubicBezTo>
                  <a:pt x="123" y="538"/>
                  <a:pt x="123" y="471"/>
                  <a:pt x="168" y="471"/>
                </a:cubicBezTo>
                <a:close/>
                <a:moveTo>
                  <a:pt x="774" y="471"/>
                </a:moveTo>
                <a:lnTo>
                  <a:pt x="774" y="471"/>
                </a:lnTo>
                <a:lnTo>
                  <a:pt x="840" y="471"/>
                </a:lnTo>
                <a:cubicBezTo>
                  <a:pt x="885" y="471"/>
                  <a:pt x="885" y="538"/>
                  <a:pt x="840" y="538"/>
                </a:cubicBezTo>
                <a:lnTo>
                  <a:pt x="774" y="538"/>
                </a:lnTo>
                <a:cubicBezTo>
                  <a:pt x="730" y="538"/>
                  <a:pt x="730" y="471"/>
                  <a:pt x="774" y="471"/>
                </a:cubicBezTo>
                <a:close/>
                <a:moveTo>
                  <a:pt x="470" y="840"/>
                </a:moveTo>
                <a:lnTo>
                  <a:pt x="470" y="840"/>
                </a:lnTo>
                <a:lnTo>
                  <a:pt x="470" y="775"/>
                </a:lnTo>
                <a:cubicBezTo>
                  <a:pt x="470" y="730"/>
                  <a:pt x="538" y="730"/>
                  <a:pt x="538" y="775"/>
                </a:cubicBezTo>
                <a:lnTo>
                  <a:pt x="538" y="840"/>
                </a:lnTo>
                <a:cubicBezTo>
                  <a:pt x="538" y="885"/>
                  <a:pt x="470" y="885"/>
                  <a:pt x="470" y="840"/>
                </a:cubicBezTo>
                <a:close/>
                <a:moveTo>
                  <a:pt x="504" y="912"/>
                </a:moveTo>
                <a:lnTo>
                  <a:pt x="504" y="912"/>
                </a:lnTo>
                <a:cubicBezTo>
                  <a:pt x="729" y="912"/>
                  <a:pt x="912" y="730"/>
                  <a:pt x="912" y="504"/>
                </a:cubicBezTo>
                <a:cubicBezTo>
                  <a:pt x="912" y="279"/>
                  <a:pt x="729" y="97"/>
                  <a:pt x="504" y="97"/>
                </a:cubicBezTo>
                <a:cubicBezTo>
                  <a:pt x="279" y="97"/>
                  <a:pt x="96" y="279"/>
                  <a:pt x="96" y="504"/>
                </a:cubicBezTo>
                <a:cubicBezTo>
                  <a:pt x="96" y="730"/>
                  <a:pt x="279" y="912"/>
                  <a:pt x="504" y="912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187575" y="1695450"/>
            <a:ext cx="1997075" cy="417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r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kern="1200" cap="none" spc="0" normalizeH="0" baseline="0" noProof="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rPr>
              <a:t>知识普及</a:t>
            </a:r>
            <a:endParaRPr kumimoji="0" lang="zh-CN" altLang="en-US" sz="2000" b="1" kern="1200" cap="none" spc="0" normalizeH="0" baseline="0" noProof="0" dirty="0">
              <a:solidFill>
                <a:schemeClr val="accent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1238" y="2089150"/>
            <a:ext cx="3192463" cy="65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r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kern="1200" cap="none" spc="0" normalizeH="0" baseline="0" noProof="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绝大多数家庭对分类并没有概念，需要有科学的指导服务</a:t>
            </a:r>
            <a:endParaRPr kumimoji="0" lang="zh-CN" altLang="en-US" kern="1200" cap="none" spc="0" normalizeH="0" baseline="0" noProof="0" dirty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99350" y="1695450"/>
            <a:ext cx="1997075" cy="417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kern="1200" cap="none" spc="0" normalizeH="0" baseline="0" noProof="0" dirty="0">
                <a:solidFill>
                  <a:schemeClr val="accent1"/>
                </a:solidFill>
                <a:latin typeface="+mj-ea"/>
                <a:ea typeface="+mj-ea"/>
                <a:cs typeface="+mn-cs"/>
              </a:rPr>
              <a:t>帮助在家分类</a:t>
            </a:r>
            <a:endParaRPr kumimoji="0" lang="zh-CN" altLang="en-US" sz="2000" b="1" kern="1200" cap="none" spc="0" normalizeH="0" baseline="0" noProof="0" dirty="0">
              <a:solidFill>
                <a:schemeClr val="accent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64425" y="2089150"/>
            <a:ext cx="3408363" cy="65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kern="1200" cap="none" spc="0" normalizeH="0" baseline="0" noProof="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如果在家不能分类，垃圾分类就不可行；</a:t>
            </a:r>
            <a:endParaRPr kumimoji="0" lang="zh-CN" altLang="en-US" kern="1200" cap="none" spc="0" normalizeH="0" baseline="0" noProof="0" dirty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93088" y="3098800"/>
            <a:ext cx="1997075" cy="417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kern="1200" cap="none" spc="0" normalizeH="0" baseline="0" noProof="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rPr>
              <a:t>最短距离投放</a:t>
            </a:r>
            <a:endParaRPr kumimoji="0" lang="zh-CN" altLang="en-US" sz="2000" b="1" kern="1200" cap="none" spc="0" normalizeH="0" baseline="0" noProof="0" dirty="0">
              <a:solidFill>
                <a:schemeClr val="accent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58163" y="3492500"/>
            <a:ext cx="3408363" cy="65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kern="1200" cap="none" spc="0" normalizeH="0" baseline="0" noProof="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垃圾分类出了入户门就能投放，让分类没有借口；</a:t>
            </a:r>
            <a:endParaRPr kumimoji="0" lang="zh-CN" altLang="en-US" kern="1200" cap="none" spc="0" normalizeH="0" baseline="0" noProof="0" dirty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67600" y="4438650"/>
            <a:ext cx="1997075" cy="417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kern="1200" cap="none" spc="0" normalizeH="0" baseline="0" noProof="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rPr>
              <a:t>奖励兑换</a:t>
            </a:r>
            <a:endParaRPr kumimoji="0" lang="zh-CN" altLang="en-US" sz="2000" b="1" kern="1200" cap="none" spc="0" normalizeH="0" baseline="0" noProof="0" dirty="0">
              <a:solidFill>
                <a:schemeClr val="accent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32675" y="4832350"/>
            <a:ext cx="3408363" cy="38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kern="1200" cap="none" spc="0" normalizeH="0" baseline="0" noProof="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形成环保获利的生活习惯</a:t>
            </a:r>
            <a:endParaRPr kumimoji="0" lang="zh-CN" altLang="en-US" kern="1200" cap="none" spc="0" normalizeH="0" baseline="0" noProof="0" dirty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12988" y="4454525"/>
            <a:ext cx="1997075" cy="417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r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kern="1200" cap="none" spc="0" normalizeH="0" baseline="0" noProof="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rPr>
              <a:t>特别惊喜</a:t>
            </a:r>
            <a:endParaRPr kumimoji="0" lang="zh-CN" altLang="en-US" sz="2000" b="1" kern="1200" cap="none" spc="0" normalizeH="0" baseline="0" noProof="0" dirty="0">
              <a:solidFill>
                <a:schemeClr val="accent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22338" y="4848225"/>
            <a:ext cx="3408363" cy="65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r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kern="1200" cap="none" spc="0" normalizeH="0" baseline="0" noProof="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每周一奖，在所有达标的居民中开展幸运大抽奖活动</a:t>
            </a:r>
            <a:endParaRPr kumimoji="0" lang="zh-CN" altLang="en-US" kern="1200" cap="none" spc="0" normalizeH="0" baseline="0" noProof="0" dirty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66875" y="3098800"/>
            <a:ext cx="1997075" cy="417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r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kern="1200" cap="none" spc="0" normalizeH="0" baseline="0" noProof="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rPr>
              <a:t>制造失去的恐惧</a:t>
            </a:r>
            <a:endParaRPr kumimoji="0" lang="zh-CN" altLang="en-US" sz="2000" b="1" kern="1200" cap="none" spc="0" normalizeH="0" baseline="0" noProof="0" dirty="0">
              <a:solidFill>
                <a:schemeClr val="accent1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7988" y="3492500"/>
            <a:ext cx="3275013" cy="65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r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kern="1200" cap="none" spc="0" normalizeH="0" baseline="0" noProof="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在环保分类带来的好处同时；建立惩罚制度，约束行为</a:t>
            </a:r>
            <a:endParaRPr kumimoji="0" lang="zh-CN" altLang="en-US" kern="1200" cap="none" spc="0" normalizeH="0" baseline="0" noProof="0" dirty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39"/>
                            </p:stCondLst>
                            <p:childTnLst>
                              <p:par>
                                <p:cTn id="13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39"/>
                            </p:stCondLst>
                            <p:childTnLst>
                              <p:par>
                                <p:cTn id="3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39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39"/>
                            </p:stCondLst>
                            <p:childTnLst>
                              <p:par>
                                <p:cTn id="5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39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39"/>
                            </p:stCondLst>
                            <p:childTnLst>
                              <p:par>
                                <p:cTn id="6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39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39"/>
                            </p:stCondLst>
                            <p:childTnLst>
                              <p:par>
                                <p:cTn id="8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39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39"/>
                            </p:stCondLst>
                            <p:childTnLst>
                              <p:par>
                                <p:cTn id="9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39"/>
                            </p:stCondLst>
                            <p:childTnLst>
                              <p:par>
                                <p:cTn id="10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539"/>
                            </p:stCondLst>
                            <p:childTnLst>
                              <p:par>
                                <p:cTn id="10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039"/>
                            </p:stCondLst>
                            <p:childTnLst>
                              <p:par>
                                <p:cTn id="1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3" name="图片 3" descr="19549473_111657275556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9975" y="1763713"/>
            <a:ext cx="10058400" cy="3692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" name="TextBox 54"/>
          <p:cNvSpPr txBox="1"/>
          <p:nvPr/>
        </p:nvSpPr>
        <p:spPr>
          <a:xfrm>
            <a:off x="1330325" y="44450"/>
            <a:ext cx="6359525" cy="5492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实现生活垃圾四分类</a:t>
            </a:r>
            <a:endParaRPr lang="en-US" altLang="zh-CN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5" name="TextBox 55"/>
          <p:cNvSpPr txBox="1"/>
          <p:nvPr/>
        </p:nvSpPr>
        <p:spPr>
          <a:xfrm>
            <a:off x="139700" y="106363"/>
            <a:ext cx="1065213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r"/>
            <a:r>
              <a:rPr lang="en-US" altLang="zh-CN" sz="20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Part</a:t>
            </a:r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1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TextBox 54"/>
          <p:cNvSpPr txBox="1"/>
          <p:nvPr/>
        </p:nvSpPr>
        <p:spPr>
          <a:xfrm>
            <a:off x="1330325" y="44450"/>
            <a:ext cx="5041900" cy="5492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三大模块落实分类举措</a:t>
            </a:r>
            <a:endParaRPr lang="zh-CN" altLang="en-US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58" name="TextBox 55"/>
          <p:cNvSpPr txBox="1"/>
          <p:nvPr/>
        </p:nvSpPr>
        <p:spPr>
          <a:xfrm>
            <a:off x="139700" y="106363"/>
            <a:ext cx="1065213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r"/>
            <a:r>
              <a:rPr lang="en-US" altLang="zh-CN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Part</a:t>
            </a:r>
            <a:r>
              <a:rPr lang="en-US" altLang="zh-CN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1</a:t>
            </a:r>
            <a:endParaRPr lang="zh-CN" altLang="en-US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Oval 6"/>
          <p:cNvSpPr>
            <a:spLocks noChangeArrowheads="1"/>
          </p:cNvSpPr>
          <p:nvPr/>
        </p:nvSpPr>
        <p:spPr bwMode="auto">
          <a:xfrm>
            <a:off x="715963" y="1060450"/>
            <a:ext cx="2249488" cy="22494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1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Line 7"/>
          <p:cNvSpPr/>
          <p:nvPr/>
        </p:nvSpPr>
        <p:spPr>
          <a:xfrm>
            <a:off x="2965450" y="2185988"/>
            <a:ext cx="2633663" cy="0"/>
          </a:xfrm>
          <a:prstGeom prst="line">
            <a:avLst/>
          </a:prstGeom>
          <a:ln w="11" cap="flat" cmpd="sng">
            <a:solidFill>
              <a:schemeClr val="accent1"/>
            </a:solidFill>
            <a:prstDash val="dash"/>
            <a:miter/>
            <a:headEnd type="none" w="med" len="med"/>
            <a:tailEnd type="none" w="med" len="med"/>
          </a:ln>
        </p:spPr>
      </p:sp>
      <p:sp>
        <p:nvSpPr>
          <p:cNvPr id="6" name="Line 8"/>
          <p:cNvSpPr/>
          <p:nvPr/>
        </p:nvSpPr>
        <p:spPr>
          <a:xfrm>
            <a:off x="2693988" y="2917825"/>
            <a:ext cx="1749425" cy="1225550"/>
          </a:xfrm>
          <a:prstGeom prst="line">
            <a:avLst/>
          </a:prstGeom>
          <a:ln w="11" cap="flat" cmpd="sng">
            <a:solidFill>
              <a:schemeClr val="accent1"/>
            </a:solidFill>
            <a:prstDash val="dash"/>
            <a:miter/>
            <a:headEnd type="none" w="med" len="med"/>
            <a:tailEnd type="none" w="med" len="med"/>
          </a:ln>
        </p:spPr>
      </p:sp>
      <p:sp>
        <p:nvSpPr>
          <p:cNvPr id="7" name="Line 9"/>
          <p:cNvSpPr/>
          <p:nvPr/>
        </p:nvSpPr>
        <p:spPr>
          <a:xfrm>
            <a:off x="1841500" y="3309938"/>
            <a:ext cx="0" cy="1600200"/>
          </a:xfrm>
          <a:prstGeom prst="line">
            <a:avLst/>
          </a:prstGeom>
          <a:ln w="11" cap="flat" cmpd="sng">
            <a:solidFill>
              <a:schemeClr val="accent1"/>
            </a:solidFill>
            <a:prstDash val="dash"/>
            <a:miter/>
            <a:headEnd type="none" w="med" len="med"/>
            <a:tailEnd type="none" w="med" len="med"/>
          </a:ln>
        </p:spPr>
      </p:sp>
      <p:sp>
        <p:nvSpPr>
          <p:cNvPr id="8" name="Oval 10"/>
          <p:cNvSpPr>
            <a:spLocks noChangeArrowheads="1"/>
          </p:cNvSpPr>
          <p:nvPr/>
        </p:nvSpPr>
        <p:spPr bwMode="auto">
          <a:xfrm>
            <a:off x="5657850" y="1581150"/>
            <a:ext cx="1236663" cy="12366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Oval 11"/>
          <p:cNvSpPr/>
          <p:nvPr/>
        </p:nvSpPr>
        <p:spPr>
          <a:xfrm>
            <a:off x="5770563" y="1693863"/>
            <a:ext cx="1011237" cy="1011237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t"/>
          <a:p>
            <a:endParaRPr lang="zh-CN" altLang="en-US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4389438" y="3789363"/>
            <a:ext cx="1236663" cy="1238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4502150" y="3903663"/>
            <a:ext cx="1011238" cy="1011237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t"/>
          <a:p>
            <a:endParaRPr lang="zh-CN" altLang="en-US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Oval 14"/>
          <p:cNvSpPr>
            <a:spLocks noChangeArrowheads="1"/>
          </p:cNvSpPr>
          <p:nvPr/>
        </p:nvSpPr>
        <p:spPr bwMode="auto">
          <a:xfrm>
            <a:off x="1222375" y="4905375"/>
            <a:ext cx="1236663" cy="12382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Oval 15"/>
          <p:cNvSpPr/>
          <p:nvPr/>
        </p:nvSpPr>
        <p:spPr>
          <a:xfrm>
            <a:off x="1335088" y="5018088"/>
            <a:ext cx="1011237" cy="1011237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t"/>
          <a:p>
            <a:endParaRPr lang="zh-CN" altLang="en-US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Oval 16"/>
          <p:cNvSpPr>
            <a:spLocks noChangeArrowheads="1"/>
          </p:cNvSpPr>
          <p:nvPr/>
        </p:nvSpPr>
        <p:spPr bwMode="auto">
          <a:xfrm>
            <a:off x="842963" y="1187450"/>
            <a:ext cx="1995488" cy="1997075"/>
          </a:xfrm>
          <a:prstGeom prst="ellipse">
            <a:avLst/>
          </a:prstGeom>
          <a:solidFill>
            <a:schemeClr val="accent4"/>
          </a:solidFill>
          <a:ln w="11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98550" y="1866900"/>
            <a:ext cx="1484313" cy="849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kern="1200" cap="none" spc="0" normalizeH="0" baseline="0" noProof="0" dirty="0" smtClean="0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推广渠道专项建设</a:t>
            </a:r>
            <a:endParaRPr kumimoji="0" lang="zh-CN" altLang="en-US" sz="2400" kern="1200" cap="none" spc="0" normalizeH="0" baseline="0" noProof="0" dirty="0">
              <a:solidFill>
                <a:schemeClr val="accent2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01763" y="5200650"/>
            <a:ext cx="868363" cy="65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kern="1200" cap="none" spc="0" normalizeH="0" baseline="0" noProof="0" dirty="0" smtClean="0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营销</a:t>
            </a:r>
            <a:endParaRPr kumimoji="0" lang="zh-CN" altLang="en-US" kern="1200" cap="none" spc="0" normalizeH="0" baseline="0" noProof="0" dirty="0" smtClean="0">
              <a:solidFill>
                <a:schemeClr val="accent2"/>
              </a:solidFill>
              <a:latin typeface="+mn-ea"/>
              <a:ea typeface="+mn-ea"/>
              <a:cs typeface="+mn-cs"/>
            </a:endParaRPr>
          </a:p>
          <a:p>
            <a:pPr marR="0" algn="ctr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kern="1200" cap="none" spc="0" normalizeH="0" baseline="0" noProof="0" dirty="0" smtClean="0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活动</a:t>
            </a:r>
            <a:endParaRPr kumimoji="0" lang="zh-CN" altLang="en-US" kern="1200" cap="none" spc="0" normalizeH="0" baseline="0" noProof="0" dirty="0">
              <a:solidFill>
                <a:schemeClr val="accent2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54538" y="4108450"/>
            <a:ext cx="958850" cy="65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kern="1200" cap="none" spc="0" normalizeH="0" baseline="0" noProof="0" smtClean="0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环保员上门</a:t>
            </a:r>
            <a:endParaRPr kumimoji="0" lang="zh-CN" altLang="en-US" kern="1200" cap="none" spc="0" normalizeH="0" baseline="0" noProof="0" dirty="0">
              <a:solidFill>
                <a:schemeClr val="accent2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22950" y="1884363"/>
            <a:ext cx="868363" cy="65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kern="1200" cap="none" spc="0" normalizeH="0" baseline="0" noProof="0" dirty="0" smtClean="0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平台建设</a:t>
            </a:r>
            <a:endParaRPr kumimoji="0" lang="zh-CN" altLang="en-US" kern="1200" cap="none" spc="0" normalizeH="0" baseline="0" noProof="0" dirty="0">
              <a:solidFill>
                <a:schemeClr val="accent2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65975" y="1724025"/>
            <a:ext cx="3960813" cy="933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kern="1200" cap="none" spc="0" normalizeH="0" baseline="0" noProof="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通过移动互联网，把用户参与环保垃圾分类的行为，数据化的统计，并形成有效的奖励机制；</a:t>
            </a:r>
            <a:endParaRPr kumimoji="0" lang="zh-CN" altLang="en-US" kern="1200" cap="none" spc="0" normalizeH="0" baseline="0" noProof="0" dirty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27713" y="3933825"/>
            <a:ext cx="4087813" cy="933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kern="1200" cap="none" spc="0" normalizeH="0" baseline="0" noProof="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专人专享负责，全面完成环保分类最后</a:t>
            </a:r>
            <a:r>
              <a:rPr kumimoji="0" lang="en-US" altLang="zh-CN" kern="1200" cap="none" spc="0" normalizeH="0" baseline="0" noProof="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500</a:t>
            </a:r>
            <a:r>
              <a:rPr kumimoji="0" lang="zh-CN" altLang="en-US" kern="1200" cap="none" spc="0" normalizeH="0" baseline="0" noProof="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米的艰巨使命，并通过智能</a:t>
            </a:r>
            <a:r>
              <a:rPr kumimoji="0" lang="en-US" altLang="zh-CN" kern="1200" cap="none" spc="0" normalizeH="0" baseline="0" noProof="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app</a:t>
            </a:r>
            <a:r>
              <a:rPr kumimoji="0" lang="zh-CN" altLang="en-US" kern="1200" cap="none" spc="0" normalizeH="0" baseline="0" noProof="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管理，提高工作效率。</a:t>
            </a:r>
            <a:endParaRPr kumimoji="0" lang="zh-CN" altLang="en-US" kern="1200" cap="none" spc="0" normalizeH="0" baseline="0" noProof="0" dirty="0" smtClean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66988" y="5383213"/>
            <a:ext cx="6122988" cy="65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kern="1200" cap="none" spc="0" normalizeH="0" baseline="0" noProof="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通过丰富的文化活动结合趣味公益环保形式，活跃社区居民，有数据显示活动丰富的社区，文明建设都发展较好；</a:t>
            </a:r>
            <a:endParaRPr kumimoji="0" lang="zh-CN" altLang="en-US" kern="1200" cap="none" spc="0" normalizeH="0" baseline="0" noProof="0" dirty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2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920"/>
                            </p:stCondLst>
                            <p:childTnLst>
                              <p:par>
                                <p:cTn id="2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42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92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420"/>
                            </p:stCondLst>
                            <p:childTnLst>
                              <p:par>
                                <p:cTn id="6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92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420"/>
                            </p:stCondLst>
                            <p:childTnLst>
                              <p:par>
                                <p:cTn id="7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92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420"/>
                            </p:stCondLst>
                            <p:childTnLst>
                              <p:par>
                                <p:cTn id="9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92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TextBox 54"/>
          <p:cNvSpPr txBox="1"/>
          <p:nvPr/>
        </p:nvSpPr>
        <p:spPr>
          <a:xfrm>
            <a:off x="1330325" y="44450"/>
            <a:ext cx="5334000" cy="5492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垃圾环保分类的重点和要点</a:t>
            </a:r>
            <a:endParaRPr lang="zh-CN" altLang="en-US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6" name="TextBox 55"/>
          <p:cNvSpPr txBox="1"/>
          <p:nvPr/>
        </p:nvSpPr>
        <p:spPr>
          <a:xfrm>
            <a:off x="139700" y="106363"/>
            <a:ext cx="1065213" cy="4000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r"/>
            <a:r>
              <a:rPr lang="en-US" altLang="zh-CN" sz="2000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Part</a:t>
            </a:r>
            <a:r>
              <a:rPr lang="en-US" altLang="zh-CN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1</a:t>
            </a:r>
            <a:endParaRPr lang="zh-CN" altLang="en-US" dirty="0">
              <a:solidFill>
                <a:schemeClr val="accent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Oval 6"/>
          <p:cNvSpPr>
            <a:spLocks noChangeArrowheads="1"/>
          </p:cNvSpPr>
          <p:nvPr/>
        </p:nvSpPr>
        <p:spPr bwMode="auto">
          <a:xfrm>
            <a:off x="2741613" y="1727200"/>
            <a:ext cx="1860550" cy="18605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Oval 7"/>
          <p:cNvSpPr/>
          <p:nvPr/>
        </p:nvSpPr>
        <p:spPr>
          <a:xfrm>
            <a:off x="7643813" y="1727200"/>
            <a:ext cx="1860550" cy="1860550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Freeform 8"/>
          <p:cNvSpPr>
            <a:spLocks noEditPoints="1"/>
          </p:cNvSpPr>
          <p:nvPr/>
        </p:nvSpPr>
        <p:spPr>
          <a:xfrm>
            <a:off x="8054975" y="2079625"/>
            <a:ext cx="1042988" cy="1154113"/>
          </a:xfrm>
          <a:custGeom>
            <a:avLst/>
            <a:gdLst/>
            <a:ahLst/>
            <a:cxnLst>
              <a:cxn ang="0">
                <a:pos x="554131" y="0"/>
              </a:cxn>
              <a:cxn ang="0">
                <a:pos x="490246" y="172007"/>
              </a:cxn>
              <a:cxn ang="0">
                <a:pos x="1042988" y="488972"/>
              </a:cxn>
              <a:cxn ang="0">
                <a:pos x="1042988" y="553475"/>
              </a:cxn>
              <a:cxn ang="0">
                <a:pos x="870777" y="488972"/>
              </a:cxn>
              <a:cxn ang="0">
                <a:pos x="956882" y="233042"/>
              </a:cxn>
              <a:cxn ang="0">
                <a:pos x="989519" y="288528"/>
              </a:cxn>
              <a:cxn ang="0">
                <a:pos x="808281" y="319046"/>
              </a:cxn>
              <a:cxn ang="0">
                <a:pos x="754812" y="53405"/>
              </a:cxn>
              <a:cxn ang="0">
                <a:pos x="668707" y="202525"/>
              </a:cxn>
              <a:cxn ang="0">
                <a:pos x="810364" y="86004"/>
              </a:cxn>
              <a:cxn ang="0">
                <a:pos x="0" y="552088"/>
              </a:cxn>
              <a:cxn ang="0">
                <a:pos x="0" y="487585"/>
              </a:cxn>
              <a:cxn ang="0">
                <a:pos x="172211" y="552088"/>
              </a:cxn>
              <a:cxn ang="0">
                <a:pos x="54163" y="287141"/>
              </a:cxn>
              <a:cxn ang="0">
                <a:pos x="86106" y="231655"/>
              </a:cxn>
              <a:cxn ang="0">
                <a:pos x="203459" y="373145"/>
              </a:cxn>
              <a:cxn ang="0">
                <a:pos x="233318" y="85310"/>
              </a:cxn>
              <a:cxn ang="0">
                <a:pos x="320118" y="234429"/>
              </a:cxn>
              <a:cxn ang="0">
                <a:pos x="289565" y="52712"/>
              </a:cxn>
              <a:cxn ang="0">
                <a:pos x="522883" y="251769"/>
              </a:cxn>
              <a:cxn ang="0">
                <a:pos x="719398" y="333611"/>
              </a:cxn>
              <a:cxn ang="0">
                <a:pos x="761756" y="670689"/>
              </a:cxn>
              <a:cxn ang="0">
                <a:pos x="671484" y="792759"/>
              </a:cxn>
              <a:cxn ang="0">
                <a:pos x="702732" y="789985"/>
              </a:cxn>
              <a:cxn ang="0">
                <a:pos x="720787" y="855875"/>
              </a:cxn>
              <a:cxn ang="0">
                <a:pos x="708287" y="907199"/>
              </a:cxn>
              <a:cxn ang="0">
                <a:pos x="720787" y="959911"/>
              </a:cxn>
              <a:cxn ang="0">
                <a:pos x="703427" y="1020946"/>
              </a:cxn>
              <a:cxn ang="0">
                <a:pos x="372198" y="1050770"/>
              </a:cxn>
              <a:cxn ang="0">
                <a:pos x="343033" y="1032043"/>
              </a:cxn>
              <a:cxn ang="0">
                <a:pos x="343728" y="939104"/>
              </a:cxn>
              <a:cxn ang="0">
                <a:pos x="343033" y="928700"/>
              </a:cxn>
              <a:cxn ang="0">
                <a:pos x="343728" y="835761"/>
              </a:cxn>
              <a:cxn ang="0">
                <a:pos x="367337" y="819115"/>
              </a:cxn>
              <a:cxn ang="0">
                <a:pos x="379142" y="767097"/>
              </a:cxn>
              <a:cxn ang="0">
                <a:pos x="245123" y="529200"/>
              </a:cxn>
              <a:cxn ang="0">
                <a:pos x="522883" y="251769"/>
              </a:cxn>
              <a:cxn ang="0">
                <a:pos x="605516" y="1070884"/>
              </a:cxn>
              <a:cxn ang="0">
                <a:pos x="525660" y="1154113"/>
              </a:cxn>
              <a:cxn ang="0">
                <a:pos x="605516" y="1070884"/>
              </a:cxn>
              <a:cxn ang="0">
                <a:pos x="663151" y="954363"/>
              </a:cxn>
              <a:cxn ang="0">
                <a:pos x="390947" y="986961"/>
              </a:cxn>
              <a:cxn ang="0">
                <a:pos x="662457" y="966847"/>
              </a:cxn>
              <a:cxn ang="0">
                <a:pos x="663151" y="954363"/>
              </a:cxn>
              <a:cxn ang="0">
                <a:pos x="663151" y="851020"/>
              </a:cxn>
              <a:cxn ang="0">
                <a:pos x="390947" y="883618"/>
              </a:cxn>
              <a:cxn ang="0">
                <a:pos x="662457" y="863504"/>
              </a:cxn>
              <a:cxn ang="0">
                <a:pos x="663151" y="851020"/>
              </a:cxn>
            </a:cxnLst>
            <a:pathLst>
              <a:path w="1502" h="1664">
                <a:moveTo>
                  <a:pt x="706" y="0"/>
                </a:moveTo>
                <a:lnTo>
                  <a:pt x="798" y="0"/>
                </a:lnTo>
                <a:lnTo>
                  <a:pt x="798" y="248"/>
                </a:lnTo>
                <a:lnTo>
                  <a:pt x="706" y="248"/>
                </a:lnTo>
                <a:lnTo>
                  <a:pt x="706" y="0"/>
                </a:lnTo>
                <a:close/>
                <a:moveTo>
                  <a:pt x="1502" y="705"/>
                </a:moveTo>
                <a:lnTo>
                  <a:pt x="1502" y="705"/>
                </a:lnTo>
                <a:lnTo>
                  <a:pt x="1502" y="798"/>
                </a:lnTo>
                <a:lnTo>
                  <a:pt x="1254" y="798"/>
                </a:lnTo>
                <a:lnTo>
                  <a:pt x="1254" y="705"/>
                </a:lnTo>
                <a:lnTo>
                  <a:pt x="1502" y="705"/>
                </a:lnTo>
                <a:close/>
                <a:moveTo>
                  <a:pt x="1378" y="336"/>
                </a:moveTo>
                <a:lnTo>
                  <a:pt x="1378" y="336"/>
                </a:lnTo>
                <a:lnTo>
                  <a:pt x="1425" y="416"/>
                </a:lnTo>
                <a:lnTo>
                  <a:pt x="1210" y="540"/>
                </a:lnTo>
                <a:lnTo>
                  <a:pt x="1164" y="460"/>
                </a:lnTo>
                <a:lnTo>
                  <a:pt x="1378" y="336"/>
                </a:lnTo>
                <a:close/>
                <a:moveTo>
                  <a:pt x="1087" y="77"/>
                </a:moveTo>
                <a:lnTo>
                  <a:pt x="1087" y="77"/>
                </a:lnTo>
                <a:lnTo>
                  <a:pt x="963" y="292"/>
                </a:lnTo>
                <a:lnTo>
                  <a:pt x="1043" y="339"/>
                </a:lnTo>
                <a:lnTo>
                  <a:pt x="1167" y="124"/>
                </a:lnTo>
                <a:lnTo>
                  <a:pt x="1087" y="77"/>
                </a:lnTo>
                <a:close/>
                <a:moveTo>
                  <a:pt x="0" y="796"/>
                </a:moveTo>
                <a:lnTo>
                  <a:pt x="0" y="796"/>
                </a:lnTo>
                <a:lnTo>
                  <a:pt x="0" y="703"/>
                </a:lnTo>
                <a:lnTo>
                  <a:pt x="248" y="703"/>
                </a:lnTo>
                <a:lnTo>
                  <a:pt x="248" y="796"/>
                </a:lnTo>
                <a:lnTo>
                  <a:pt x="0" y="796"/>
                </a:lnTo>
                <a:close/>
                <a:moveTo>
                  <a:pt x="78" y="414"/>
                </a:moveTo>
                <a:lnTo>
                  <a:pt x="78" y="414"/>
                </a:lnTo>
                <a:lnTo>
                  <a:pt x="124" y="334"/>
                </a:lnTo>
                <a:lnTo>
                  <a:pt x="339" y="458"/>
                </a:lnTo>
                <a:lnTo>
                  <a:pt x="293" y="538"/>
                </a:lnTo>
                <a:lnTo>
                  <a:pt x="78" y="414"/>
                </a:lnTo>
                <a:close/>
                <a:moveTo>
                  <a:pt x="336" y="123"/>
                </a:moveTo>
                <a:lnTo>
                  <a:pt x="336" y="123"/>
                </a:lnTo>
                <a:lnTo>
                  <a:pt x="461" y="338"/>
                </a:lnTo>
                <a:lnTo>
                  <a:pt x="541" y="291"/>
                </a:lnTo>
                <a:lnTo>
                  <a:pt x="417" y="76"/>
                </a:lnTo>
                <a:lnTo>
                  <a:pt x="336" y="123"/>
                </a:lnTo>
                <a:close/>
                <a:moveTo>
                  <a:pt x="753" y="363"/>
                </a:moveTo>
                <a:lnTo>
                  <a:pt x="753" y="363"/>
                </a:lnTo>
                <a:cubicBezTo>
                  <a:pt x="848" y="363"/>
                  <a:pt x="968" y="413"/>
                  <a:pt x="1036" y="481"/>
                </a:cubicBezTo>
                <a:cubicBezTo>
                  <a:pt x="1108" y="553"/>
                  <a:pt x="1153" y="653"/>
                  <a:pt x="1153" y="763"/>
                </a:cubicBezTo>
                <a:cubicBezTo>
                  <a:pt x="1153" y="838"/>
                  <a:pt x="1132" y="907"/>
                  <a:pt x="1097" y="967"/>
                </a:cubicBezTo>
                <a:cubicBezTo>
                  <a:pt x="1065" y="1021"/>
                  <a:pt x="1020" y="1068"/>
                  <a:pt x="967" y="1101"/>
                </a:cubicBezTo>
                <a:lnTo>
                  <a:pt x="967" y="1143"/>
                </a:lnTo>
                <a:lnTo>
                  <a:pt x="982" y="1141"/>
                </a:lnTo>
                <a:lnTo>
                  <a:pt x="1012" y="1139"/>
                </a:lnTo>
                <a:lnTo>
                  <a:pt x="1024" y="1167"/>
                </a:lnTo>
                <a:cubicBezTo>
                  <a:pt x="1034" y="1190"/>
                  <a:pt x="1038" y="1212"/>
                  <a:pt x="1038" y="1234"/>
                </a:cubicBezTo>
                <a:cubicBezTo>
                  <a:pt x="1038" y="1257"/>
                  <a:pt x="1033" y="1279"/>
                  <a:pt x="1024" y="1301"/>
                </a:cubicBezTo>
                <a:lnTo>
                  <a:pt x="1020" y="1308"/>
                </a:lnTo>
                <a:lnTo>
                  <a:pt x="1024" y="1316"/>
                </a:lnTo>
                <a:cubicBezTo>
                  <a:pt x="1034" y="1339"/>
                  <a:pt x="1038" y="1362"/>
                  <a:pt x="1038" y="1384"/>
                </a:cubicBezTo>
                <a:cubicBezTo>
                  <a:pt x="1038" y="1407"/>
                  <a:pt x="1033" y="1429"/>
                  <a:pt x="1024" y="1450"/>
                </a:cubicBezTo>
                <a:lnTo>
                  <a:pt x="1013" y="1472"/>
                </a:lnTo>
                <a:lnTo>
                  <a:pt x="989" y="1475"/>
                </a:lnTo>
                <a:lnTo>
                  <a:pt x="536" y="1515"/>
                </a:lnTo>
                <a:lnTo>
                  <a:pt x="505" y="1517"/>
                </a:lnTo>
                <a:lnTo>
                  <a:pt x="494" y="1488"/>
                </a:lnTo>
                <a:cubicBezTo>
                  <a:pt x="486" y="1469"/>
                  <a:pt x="481" y="1448"/>
                  <a:pt x="480" y="1426"/>
                </a:cubicBezTo>
                <a:cubicBezTo>
                  <a:pt x="479" y="1403"/>
                  <a:pt x="483" y="1380"/>
                  <a:pt x="495" y="1354"/>
                </a:cubicBezTo>
                <a:lnTo>
                  <a:pt x="498" y="1349"/>
                </a:lnTo>
                <a:lnTo>
                  <a:pt x="494" y="1339"/>
                </a:lnTo>
                <a:cubicBezTo>
                  <a:pt x="486" y="1319"/>
                  <a:pt x="481" y="1299"/>
                  <a:pt x="480" y="1277"/>
                </a:cubicBezTo>
                <a:cubicBezTo>
                  <a:pt x="479" y="1254"/>
                  <a:pt x="483" y="1230"/>
                  <a:pt x="495" y="1205"/>
                </a:cubicBezTo>
                <a:lnTo>
                  <a:pt x="505" y="1183"/>
                </a:lnTo>
                <a:lnTo>
                  <a:pt x="529" y="1181"/>
                </a:lnTo>
                <a:lnTo>
                  <a:pt x="546" y="1180"/>
                </a:lnTo>
                <a:lnTo>
                  <a:pt x="546" y="1106"/>
                </a:lnTo>
                <a:cubicBezTo>
                  <a:pt x="491" y="1073"/>
                  <a:pt x="444" y="1026"/>
                  <a:pt x="411" y="971"/>
                </a:cubicBezTo>
                <a:cubicBezTo>
                  <a:pt x="374" y="910"/>
                  <a:pt x="353" y="839"/>
                  <a:pt x="353" y="763"/>
                </a:cubicBezTo>
                <a:cubicBezTo>
                  <a:pt x="353" y="653"/>
                  <a:pt x="397" y="553"/>
                  <a:pt x="470" y="481"/>
                </a:cubicBezTo>
                <a:cubicBezTo>
                  <a:pt x="542" y="408"/>
                  <a:pt x="642" y="363"/>
                  <a:pt x="753" y="363"/>
                </a:cubicBezTo>
                <a:close/>
                <a:moveTo>
                  <a:pt x="872" y="1544"/>
                </a:moveTo>
                <a:lnTo>
                  <a:pt x="872" y="1544"/>
                </a:lnTo>
                <a:cubicBezTo>
                  <a:pt x="872" y="1546"/>
                  <a:pt x="872" y="1548"/>
                  <a:pt x="872" y="1549"/>
                </a:cubicBezTo>
                <a:cubicBezTo>
                  <a:pt x="872" y="1613"/>
                  <a:pt x="820" y="1664"/>
                  <a:pt x="757" y="1664"/>
                </a:cubicBezTo>
                <a:cubicBezTo>
                  <a:pt x="699" y="1664"/>
                  <a:pt x="650" y="1621"/>
                  <a:pt x="643" y="1565"/>
                </a:cubicBezTo>
                <a:lnTo>
                  <a:pt x="872" y="1544"/>
                </a:lnTo>
                <a:close/>
                <a:moveTo>
                  <a:pt x="955" y="1376"/>
                </a:moveTo>
                <a:lnTo>
                  <a:pt x="955" y="1376"/>
                </a:lnTo>
                <a:lnTo>
                  <a:pt x="564" y="1411"/>
                </a:lnTo>
                <a:cubicBezTo>
                  <a:pt x="563" y="1415"/>
                  <a:pt x="563" y="1419"/>
                  <a:pt x="563" y="1423"/>
                </a:cubicBezTo>
                <a:cubicBezTo>
                  <a:pt x="563" y="1425"/>
                  <a:pt x="563" y="1427"/>
                  <a:pt x="563" y="1429"/>
                </a:cubicBezTo>
                <a:lnTo>
                  <a:pt x="954" y="1394"/>
                </a:lnTo>
                <a:cubicBezTo>
                  <a:pt x="955" y="1391"/>
                  <a:pt x="955" y="1387"/>
                  <a:pt x="955" y="1384"/>
                </a:cubicBezTo>
                <a:cubicBezTo>
                  <a:pt x="955" y="1381"/>
                  <a:pt x="955" y="1379"/>
                  <a:pt x="955" y="1376"/>
                </a:cubicBezTo>
                <a:close/>
                <a:moveTo>
                  <a:pt x="955" y="1227"/>
                </a:moveTo>
                <a:lnTo>
                  <a:pt x="955" y="1227"/>
                </a:lnTo>
                <a:lnTo>
                  <a:pt x="564" y="1262"/>
                </a:lnTo>
                <a:cubicBezTo>
                  <a:pt x="563" y="1266"/>
                  <a:pt x="563" y="1270"/>
                  <a:pt x="563" y="1274"/>
                </a:cubicBezTo>
                <a:cubicBezTo>
                  <a:pt x="563" y="1276"/>
                  <a:pt x="563" y="1278"/>
                  <a:pt x="563" y="1279"/>
                </a:cubicBezTo>
                <a:lnTo>
                  <a:pt x="954" y="1245"/>
                </a:lnTo>
                <a:cubicBezTo>
                  <a:pt x="955" y="1241"/>
                  <a:pt x="955" y="1238"/>
                  <a:pt x="955" y="1234"/>
                </a:cubicBezTo>
                <a:cubicBezTo>
                  <a:pt x="955" y="1232"/>
                  <a:pt x="955" y="1230"/>
                  <a:pt x="955" y="1227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" name="Freeform 9"/>
          <p:cNvSpPr>
            <a:spLocks noEditPoints="1"/>
          </p:cNvSpPr>
          <p:nvPr/>
        </p:nvSpPr>
        <p:spPr>
          <a:xfrm>
            <a:off x="3211513" y="2138363"/>
            <a:ext cx="939800" cy="1062037"/>
          </a:xfrm>
          <a:custGeom>
            <a:avLst/>
            <a:gdLst/>
            <a:ahLst/>
            <a:cxnLst>
              <a:cxn ang="0">
                <a:pos x="599001" y="133363"/>
              </a:cxn>
              <a:cxn ang="0">
                <a:pos x="465735" y="266725"/>
              </a:cxn>
              <a:cxn ang="0">
                <a:pos x="332470" y="266725"/>
              </a:cxn>
              <a:cxn ang="0">
                <a:pos x="199898" y="133363"/>
              </a:cxn>
              <a:cxn ang="0">
                <a:pos x="332470" y="0"/>
              </a:cxn>
              <a:cxn ang="0">
                <a:pos x="465735" y="0"/>
              </a:cxn>
              <a:cxn ang="0">
                <a:pos x="599001" y="133363"/>
              </a:cxn>
              <a:cxn ang="0">
                <a:pos x="662163" y="133363"/>
              </a:cxn>
              <a:cxn ang="0">
                <a:pos x="664940" y="163925"/>
              </a:cxn>
              <a:cxn ang="0">
                <a:pos x="499052" y="329933"/>
              </a:cxn>
              <a:cxn ang="0">
                <a:pos x="299153" y="329933"/>
              </a:cxn>
              <a:cxn ang="0">
                <a:pos x="133266" y="163925"/>
              </a:cxn>
              <a:cxn ang="0">
                <a:pos x="136042" y="133363"/>
              </a:cxn>
              <a:cxn ang="0">
                <a:pos x="0" y="296593"/>
              </a:cxn>
              <a:cxn ang="0">
                <a:pos x="0" y="896029"/>
              </a:cxn>
              <a:cxn ang="0">
                <a:pos x="165888" y="1062038"/>
              </a:cxn>
              <a:cxn ang="0">
                <a:pos x="608718" y="1062038"/>
              </a:cxn>
              <a:cxn ang="0">
                <a:pos x="428255" y="788367"/>
              </a:cxn>
              <a:cxn ang="0">
                <a:pos x="725326" y="491080"/>
              </a:cxn>
              <a:cxn ang="0">
                <a:pos x="798205" y="500109"/>
              </a:cxn>
              <a:cxn ang="0">
                <a:pos x="798205" y="296593"/>
              </a:cxn>
              <a:cxn ang="0">
                <a:pos x="662163" y="133363"/>
              </a:cxn>
              <a:cxn ang="0">
                <a:pos x="374115" y="666118"/>
              </a:cxn>
              <a:cxn ang="0">
                <a:pos x="374115" y="666118"/>
              </a:cxn>
              <a:cxn ang="0">
                <a:pos x="165888" y="666118"/>
              </a:cxn>
              <a:cxn ang="0">
                <a:pos x="133266" y="632777"/>
              </a:cxn>
              <a:cxn ang="0">
                <a:pos x="165888" y="599437"/>
              </a:cxn>
              <a:cxn ang="0">
                <a:pos x="374115" y="599437"/>
              </a:cxn>
              <a:cxn ang="0">
                <a:pos x="407432" y="632777"/>
              </a:cxn>
              <a:cxn ang="0">
                <a:pos x="374115" y="666118"/>
              </a:cxn>
              <a:cxn ang="0">
                <a:pos x="440748" y="532755"/>
              </a:cxn>
              <a:cxn ang="0">
                <a:pos x="440748" y="532755"/>
              </a:cxn>
              <a:cxn ang="0">
                <a:pos x="165888" y="532755"/>
              </a:cxn>
              <a:cxn ang="0">
                <a:pos x="133266" y="499415"/>
              </a:cxn>
              <a:cxn ang="0">
                <a:pos x="165888" y="466074"/>
              </a:cxn>
              <a:cxn ang="0">
                <a:pos x="440748" y="466074"/>
              </a:cxn>
              <a:cxn ang="0">
                <a:pos x="474065" y="499415"/>
              </a:cxn>
              <a:cxn ang="0">
                <a:pos x="440748" y="532755"/>
              </a:cxn>
              <a:cxn ang="0">
                <a:pos x="780159" y="582072"/>
              </a:cxn>
              <a:cxn ang="0">
                <a:pos x="727408" y="575820"/>
              </a:cxn>
              <a:cxn ang="0">
                <a:pos x="515710" y="787672"/>
              </a:cxn>
              <a:cxn ang="0">
                <a:pos x="682986" y="995357"/>
              </a:cxn>
              <a:cxn ang="0">
                <a:pos x="727408" y="1000219"/>
              </a:cxn>
              <a:cxn ang="0">
                <a:pos x="939800" y="787672"/>
              </a:cxn>
              <a:cxn ang="0">
                <a:pos x="780159" y="582072"/>
              </a:cxn>
              <a:cxn ang="0">
                <a:pos x="847486" y="757805"/>
              </a:cxn>
              <a:cxn ang="0">
                <a:pos x="847486" y="757805"/>
              </a:cxn>
              <a:cxn ang="0">
                <a:pos x="780159" y="824486"/>
              </a:cxn>
              <a:cxn ang="0">
                <a:pos x="727408" y="877970"/>
              </a:cxn>
              <a:cxn ang="0">
                <a:pos x="667716" y="877970"/>
              </a:cxn>
              <a:cxn ang="0">
                <a:pos x="607330" y="817540"/>
              </a:cxn>
              <a:cxn ang="0">
                <a:pos x="607330" y="757805"/>
              </a:cxn>
              <a:cxn ang="0">
                <a:pos x="667716" y="757805"/>
              </a:cxn>
              <a:cxn ang="0">
                <a:pos x="697562" y="787672"/>
              </a:cxn>
              <a:cxn ang="0">
                <a:pos x="780159" y="705015"/>
              </a:cxn>
              <a:cxn ang="0">
                <a:pos x="787794" y="698069"/>
              </a:cxn>
              <a:cxn ang="0">
                <a:pos x="847486" y="698069"/>
              </a:cxn>
              <a:cxn ang="0">
                <a:pos x="847486" y="757805"/>
              </a:cxn>
            </a:cxnLst>
            <a:pathLst>
              <a:path w="1354" h="1529">
                <a:moveTo>
                  <a:pt x="863" y="192"/>
                </a:moveTo>
                <a:cubicBezTo>
                  <a:pt x="863" y="298"/>
                  <a:pt x="777" y="384"/>
                  <a:pt x="671" y="384"/>
                </a:cubicBezTo>
                <a:lnTo>
                  <a:pt x="479" y="384"/>
                </a:lnTo>
                <a:cubicBezTo>
                  <a:pt x="373" y="384"/>
                  <a:pt x="288" y="298"/>
                  <a:pt x="288" y="192"/>
                </a:cubicBezTo>
                <a:cubicBezTo>
                  <a:pt x="288" y="86"/>
                  <a:pt x="373" y="0"/>
                  <a:pt x="479" y="0"/>
                </a:cubicBezTo>
                <a:lnTo>
                  <a:pt x="671" y="0"/>
                </a:lnTo>
                <a:cubicBezTo>
                  <a:pt x="777" y="0"/>
                  <a:pt x="863" y="86"/>
                  <a:pt x="863" y="192"/>
                </a:cubicBezTo>
                <a:close/>
                <a:moveTo>
                  <a:pt x="954" y="192"/>
                </a:moveTo>
                <a:cubicBezTo>
                  <a:pt x="957" y="206"/>
                  <a:pt x="958" y="221"/>
                  <a:pt x="958" y="236"/>
                </a:cubicBezTo>
                <a:cubicBezTo>
                  <a:pt x="958" y="368"/>
                  <a:pt x="851" y="475"/>
                  <a:pt x="719" y="475"/>
                </a:cubicBezTo>
                <a:lnTo>
                  <a:pt x="431" y="475"/>
                </a:lnTo>
                <a:cubicBezTo>
                  <a:pt x="299" y="475"/>
                  <a:pt x="192" y="368"/>
                  <a:pt x="192" y="236"/>
                </a:cubicBezTo>
                <a:cubicBezTo>
                  <a:pt x="192" y="221"/>
                  <a:pt x="193" y="206"/>
                  <a:pt x="196" y="192"/>
                </a:cubicBezTo>
                <a:cubicBezTo>
                  <a:pt x="84" y="213"/>
                  <a:pt x="0" y="310"/>
                  <a:pt x="0" y="427"/>
                </a:cubicBezTo>
                <a:lnTo>
                  <a:pt x="0" y="1290"/>
                </a:lnTo>
                <a:cubicBezTo>
                  <a:pt x="0" y="1422"/>
                  <a:pt x="107" y="1529"/>
                  <a:pt x="239" y="1529"/>
                </a:cubicBezTo>
                <a:lnTo>
                  <a:pt x="877" y="1529"/>
                </a:lnTo>
                <a:cubicBezTo>
                  <a:pt x="724" y="1464"/>
                  <a:pt x="617" y="1312"/>
                  <a:pt x="617" y="1135"/>
                </a:cubicBezTo>
                <a:cubicBezTo>
                  <a:pt x="617" y="899"/>
                  <a:pt x="809" y="707"/>
                  <a:pt x="1045" y="707"/>
                </a:cubicBezTo>
                <a:cubicBezTo>
                  <a:pt x="1081" y="707"/>
                  <a:pt x="1116" y="712"/>
                  <a:pt x="1150" y="720"/>
                </a:cubicBezTo>
                <a:lnTo>
                  <a:pt x="1150" y="427"/>
                </a:lnTo>
                <a:cubicBezTo>
                  <a:pt x="1150" y="310"/>
                  <a:pt x="1066" y="213"/>
                  <a:pt x="954" y="192"/>
                </a:cubicBezTo>
                <a:close/>
                <a:moveTo>
                  <a:pt x="539" y="959"/>
                </a:moveTo>
                <a:lnTo>
                  <a:pt x="539" y="959"/>
                </a:lnTo>
                <a:lnTo>
                  <a:pt x="239" y="959"/>
                </a:lnTo>
                <a:cubicBezTo>
                  <a:pt x="213" y="959"/>
                  <a:pt x="192" y="937"/>
                  <a:pt x="192" y="911"/>
                </a:cubicBezTo>
                <a:cubicBezTo>
                  <a:pt x="192" y="884"/>
                  <a:pt x="213" y="863"/>
                  <a:pt x="239" y="863"/>
                </a:cubicBezTo>
                <a:lnTo>
                  <a:pt x="539" y="863"/>
                </a:lnTo>
                <a:cubicBezTo>
                  <a:pt x="565" y="863"/>
                  <a:pt x="587" y="884"/>
                  <a:pt x="587" y="911"/>
                </a:cubicBezTo>
                <a:cubicBezTo>
                  <a:pt x="587" y="937"/>
                  <a:pt x="565" y="959"/>
                  <a:pt x="539" y="959"/>
                </a:cubicBezTo>
                <a:close/>
                <a:moveTo>
                  <a:pt x="635" y="767"/>
                </a:moveTo>
                <a:lnTo>
                  <a:pt x="635" y="767"/>
                </a:lnTo>
                <a:lnTo>
                  <a:pt x="239" y="767"/>
                </a:lnTo>
                <a:cubicBezTo>
                  <a:pt x="213" y="767"/>
                  <a:pt x="192" y="746"/>
                  <a:pt x="192" y="719"/>
                </a:cubicBezTo>
                <a:cubicBezTo>
                  <a:pt x="192" y="693"/>
                  <a:pt x="213" y="671"/>
                  <a:pt x="239" y="671"/>
                </a:cubicBezTo>
                <a:lnTo>
                  <a:pt x="635" y="671"/>
                </a:lnTo>
                <a:cubicBezTo>
                  <a:pt x="661" y="671"/>
                  <a:pt x="683" y="693"/>
                  <a:pt x="683" y="719"/>
                </a:cubicBezTo>
                <a:cubicBezTo>
                  <a:pt x="683" y="746"/>
                  <a:pt x="661" y="767"/>
                  <a:pt x="635" y="767"/>
                </a:cubicBezTo>
                <a:close/>
                <a:moveTo>
                  <a:pt x="1124" y="838"/>
                </a:moveTo>
                <a:cubicBezTo>
                  <a:pt x="1100" y="832"/>
                  <a:pt x="1075" y="829"/>
                  <a:pt x="1048" y="829"/>
                </a:cubicBezTo>
                <a:cubicBezTo>
                  <a:pt x="880" y="829"/>
                  <a:pt x="743" y="966"/>
                  <a:pt x="743" y="1134"/>
                </a:cubicBezTo>
                <a:cubicBezTo>
                  <a:pt x="743" y="1281"/>
                  <a:pt x="846" y="1403"/>
                  <a:pt x="984" y="1433"/>
                </a:cubicBezTo>
                <a:cubicBezTo>
                  <a:pt x="1004" y="1437"/>
                  <a:pt x="1026" y="1440"/>
                  <a:pt x="1048" y="1440"/>
                </a:cubicBezTo>
                <a:cubicBezTo>
                  <a:pt x="1217" y="1440"/>
                  <a:pt x="1354" y="1303"/>
                  <a:pt x="1354" y="1134"/>
                </a:cubicBezTo>
                <a:cubicBezTo>
                  <a:pt x="1354" y="992"/>
                  <a:pt x="1256" y="872"/>
                  <a:pt x="1124" y="838"/>
                </a:cubicBezTo>
                <a:close/>
                <a:moveTo>
                  <a:pt x="1221" y="1091"/>
                </a:moveTo>
                <a:lnTo>
                  <a:pt x="1221" y="1091"/>
                </a:lnTo>
                <a:lnTo>
                  <a:pt x="1124" y="1187"/>
                </a:lnTo>
                <a:lnTo>
                  <a:pt x="1048" y="1264"/>
                </a:lnTo>
                <a:cubicBezTo>
                  <a:pt x="1024" y="1288"/>
                  <a:pt x="986" y="1288"/>
                  <a:pt x="962" y="1264"/>
                </a:cubicBezTo>
                <a:lnTo>
                  <a:pt x="875" y="1177"/>
                </a:lnTo>
                <a:cubicBezTo>
                  <a:pt x="851" y="1154"/>
                  <a:pt x="851" y="1115"/>
                  <a:pt x="875" y="1091"/>
                </a:cubicBezTo>
                <a:cubicBezTo>
                  <a:pt x="899" y="1067"/>
                  <a:pt x="938" y="1067"/>
                  <a:pt x="962" y="1091"/>
                </a:cubicBezTo>
                <a:lnTo>
                  <a:pt x="1005" y="1134"/>
                </a:lnTo>
                <a:lnTo>
                  <a:pt x="1124" y="1015"/>
                </a:lnTo>
                <a:lnTo>
                  <a:pt x="1135" y="1005"/>
                </a:lnTo>
                <a:cubicBezTo>
                  <a:pt x="1158" y="981"/>
                  <a:pt x="1197" y="981"/>
                  <a:pt x="1221" y="1005"/>
                </a:cubicBezTo>
                <a:cubicBezTo>
                  <a:pt x="1245" y="1028"/>
                  <a:pt x="1245" y="1067"/>
                  <a:pt x="1221" y="1091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881188" y="3671888"/>
            <a:ext cx="3546475" cy="5492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R="0" algn="ctr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 dirty="0" smtClean="0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推广重点</a:t>
            </a:r>
            <a:endParaRPr kumimoji="0" lang="zh-CN" altLang="en-US" sz="2800" b="1" kern="1200" cap="none" spc="0" normalizeH="0" baseline="0" noProof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00850" y="3671888"/>
            <a:ext cx="3546475" cy="5492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R="0" algn="ctr" defTabSz="914400" rtl="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0" dirty="0" smtClean="0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推广要点</a:t>
            </a:r>
            <a:endParaRPr kumimoji="0" lang="zh-CN" altLang="en-US" sz="2800" b="1" kern="1200" cap="none" spc="0" normalizeH="0" baseline="0" noProof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11375" y="4406900"/>
            <a:ext cx="3067050" cy="13319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充分让试点区居民感受到垃圾分类给生活环境带来的改变，以及因为积极参与分类而带来的多项福利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62775" y="4406900"/>
            <a:ext cx="3154363" cy="1027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硬件到位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人员到位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宣传到位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3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17" grpId="0" animBg="1"/>
      <p:bldP spid="18" grpId="0" animBg="1"/>
      <p:bldP spid="21" grpId="0" bldLvl="0" animBg="1"/>
      <p:bldP spid="22" grpId="0" bldLvl="0" animBg="1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355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9575"/>
            <a:ext cx="12196763" cy="1368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5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338" y="2197100"/>
            <a:ext cx="368300" cy="444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6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25" y="2012950"/>
            <a:ext cx="252413" cy="41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7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213" y="3592513"/>
            <a:ext cx="290512" cy="212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8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125" y="4418013"/>
            <a:ext cx="246063" cy="3413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9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913" y="2284413"/>
            <a:ext cx="180975" cy="269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60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6563" y="328613"/>
            <a:ext cx="574675" cy="568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61" name="图片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3463" y="1296988"/>
            <a:ext cx="261937" cy="260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62" name="图片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38" y="681038"/>
            <a:ext cx="434975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63" name="图片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81188" y="2195513"/>
            <a:ext cx="357187" cy="354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2535238" y="3068638"/>
            <a:ext cx="7523162" cy="9731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智能服务实现高效推进</a:t>
            </a:r>
            <a:endParaRPr lang="zh-CN" altLang="en-US" sz="5400" b="1" dirty="0">
              <a:solidFill>
                <a:srgbClr val="4848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759075" y="3948113"/>
            <a:ext cx="6954838" cy="1371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2800" dirty="0">
                <a:solidFill>
                  <a:srgbClr val="4848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◎</a:t>
            </a:r>
            <a:r>
              <a:rPr lang="zh-CN" altLang="en-US" sz="2800" dirty="0">
                <a:solidFill>
                  <a:srgbClr val="4848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分类家庭垃圾桶    </a:t>
            </a:r>
            <a:r>
              <a:rPr lang="en-US" altLang="zh-CN" sz="2800" dirty="0">
                <a:solidFill>
                  <a:srgbClr val="4848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◎</a:t>
            </a:r>
            <a:r>
              <a:rPr lang="zh-CN" altLang="en-US" sz="2800" dirty="0">
                <a:solidFill>
                  <a:srgbClr val="4848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分类、资源回收箱</a:t>
            </a:r>
            <a:endParaRPr lang="en-US" altLang="zh-CN" sz="2800" dirty="0">
              <a:solidFill>
                <a:srgbClr val="4848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dirty="0">
                <a:solidFill>
                  <a:srgbClr val="4848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◎</a:t>
            </a:r>
            <a:r>
              <a:rPr lang="zh-CN" altLang="zh-CN" sz="2800" dirty="0">
                <a:solidFill>
                  <a:srgbClr val="4848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环保员</a:t>
            </a:r>
            <a:r>
              <a:rPr lang="en-US" altLang="zh-CN" sz="2800" dirty="0">
                <a:solidFill>
                  <a:srgbClr val="4848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800" dirty="0">
                <a:solidFill>
                  <a:srgbClr val="4848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    </a:t>
            </a:r>
            <a:r>
              <a:rPr lang="en-US" altLang="zh-CN" sz="2800" dirty="0">
                <a:solidFill>
                  <a:srgbClr val="4848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◎</a:t>
            </a:r>
            <a:r>
              <a:rPr lang="zh-CN" altLang="en-US" sz="2800" dirty="0">
                <a:solidFill>
                  <a:srgbClr val="4848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环保</a:t>
            </a:r>
            <a:r>
              <a:rPr lang="zh-CN" altLang="zh-CN" sz="2800" dirty="0">
                <a:solidFill>
                  <a:srgbClr val="4848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积分管理系统</a:t>
            </a:r>
            <a:endParaRPr lang="en-US" altLang="zh-CN" sz="2800" dirty="0">
              <a:solidFill>
                <a:srgbClr val="4848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2905125" y="3971925"/>
            <a:ext cx="680878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Oval 5"/>
          <p:cNvSpPr>
            <a:spLocks noChangeArrowheads="1"/>
          </p:cNvSpPr>
          <p:nvPr/>
        </p:nvSpPr>
        <p:spPr bwMode="auto">
          <a:xfrm>
            <a:off x="5303838" y="1208088"/>
            <a:ext cx="1790700" cy="1803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AD31A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Freeform 6"/>
          <p:cNvSpPr/>
          <p:nvPr/>
        </p:nvSpPr>
        <p:spPr bwMode="auto">
          <a:xfrm>
            <a:off x="6378575" y="2459038"/>
            <a:ext cx="744538" cy="630238"/>
          </a:xfrm>
          <a:custGeom>
            <a:avLst/>
            <a:gdLst>
              <a:gd name="T0" fmla="*/ 1016 w 1016"/>
              <a:gd name="T1" fmla="*/ 13 h 854"/>
              <a:gd name="T2" fmla="*/ 7 w 1016"/>
              <a:gd name="T3" fmla="*/ 854 h 854"/>
              <a:gd name="T4" fmla="*/ 0 w 1016"/>
              <a:gd name="T5" fmla="*/ 817 h 854"/>
              <a:gd name="T6" fmla="*/ 981 w 1016"/>
              <a:gd name="T7" fmla="*/ 0 h 854"/>
              <a:gd name="T8" fmla="*/ 1016 w 1016"/>
              <a:gd name="T9" fmla="*/ 13 h 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6" h="854">
                <a:moveTo>
                  <a:pt x="1016" y="13"/>
                </a:moveTo>
                <a:cubicBezTo>
                  <a:pt x="850" y="443"/>
                  <a:pt x="470" y="766"/>
                  <a:pt x="7" y="854"/>
                </a:cubicBezTo>
                <a:lnTo>
                  <a:pt x="0" y="817"/>
                </a:lnTo>
                <a:cubicBezTo>
                  <a:pt x="450" y="732"/>
                  <a:pt x="819" y="417"/>
                  <a:pt x="981" y="0"/>
                </a:cubicBezTo>
                <a:lnTo>
                  <a:pt x="1016" y="1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AD31A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5" name="Freeform 7"/>
          <p:cNvSpPr/>
          <p:nvPr/>
        </p:nvSpPr>
        <p:spPr bwMode="auto">
          <a:xfrm>
            <a:off x="5210175" y="1112838"/>
            <a:ext cx="1316038" cy="1150938"/>
          </a:xfrm>
          <a:custGeom>
            <a:avLst/>
            <a:gdLst>
              <a:gd name="T0" fmla="*/ 1350 w 1796"/>
              <a:gd name="T1" fmla="*/ 0 h 1560"/>
              <a:gd name="T2" fmla="*/ 1796 w 1796"/>
              <a:gd name="T3" fmla="*/ 75 h 1560"/>
              <a:gd name="T4" fmla="*/ 1783 w 1796"/>
              <a:gd name="T5" fmla="*/ 111 h 1560"/>
              <a:gd name="T6" fmla="*/ 1350 w 1796"/>
              <a:gd name="T7" fmla="*/ 38 h 1560"/>
              <a:gd name="T8" fmla="*/ 38 w 1796"/>
              <a:gd name="T9" fmla="*/ 1350 h 1560"/>
              <a:gd name="T10" fmla="*/ 53 w 1796"/>
              <a:gd name="T11" fmla="*/ 1553 h 1560"/>
              <a:gd name="T12" fmla="*/ 16 w 1796"/>
              <a:gd name="T13" fmla="*/ 1560 h 1560"/>
              <a:gd name="T14" fmla="*/ 0 w 1796"/>
              <a:gd name="T15" fmla="*/ 1350 h 1560"/>
              <a:gd name="T16" fmla="*/ 1350 w 1796"/>
              <a:gd name="T17" fmla="*/ 0 h 1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96" h="1560">
                <a:moveTo>
                  <a:pt x="1350" y="0"/>
                </a:moveTo>
                <a:cubicBezTo>
                  <a:pt x="1507" y="0"/>
                  <a:pt x="1657" y="27"/>
                  <a:pt x="1796" y="75"/>
                </a:cubicBezTo>
                <a:lnTo>
                  <a:pt x="1783" y="111"/>
                </a:lnTo>
                <a:cubicBezTo>
                  <a:pt x="1648" y="63"/>
                  <a:pt x="1502" y="38"/>
                  <a:pt x="1350" y="38"/>
                </a:cubicBezTo>
                <a:cubicBezTo>
                  <a:pt x="625" y="38"/>
                  <a:pt x="38" y="625"/>
                  <a:pt x="38" y="1350"/>
                </a:cubicBezTo>
                <a:cubicBezTo>
                  <a:pt x="38" y="1419"/>
                  <a:pt x="43" y="1487"/>
                  <a:pt x="53" y="1553"/>
                </a:cubicBezTo>
                <a:lnTo>
                  <a:pt x="16" y="1560"/>
                </a:lnTo>
                <a:cubicBezTo>
                  <a:pt x="6" y="1491"/>
                  <a:pt x="0" y="1422"/>
                  <a:pt x="0" y="1350"/>
                </a:cubicBezTo>
                <a:cubicBezTo>
                  <a:pt x="0" y="605"/>
                  <a:pt x="605" y="0"/>
                  <a:pt x="13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AD31A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546725" y="1525588"/>
            <a:ext cx="1290638" cy="11684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sz="7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7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856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3" grpId="0"/>
      <p:bldP spid="57" grpId="0" animBg="1"/>
      <p:bldP spid="66" grpId="0"/>
    </p:bldLst>
  </p:timing>
</p:sld>
</file>

<file path=ppt/theme/theme1.xml><?xml version="1.0" encoding="utf-8"?>
<a:theme xmlns:a="http://schemas.openxmlformats.org/drawingml/2006/main" name="1_默认设计模板">
  <a:themeElements>
    <a:clrScheme name="自定义 1">
      <a:dk1>
        <a:srgbClr val="003636"/>
      </a:dk1>
      <a:lt1>
        <a:srgbClr val="7AD31A"/>
      </a:lt1>
      <a:dk2>
        <a:srgbClr val="F9C900"/>
      </a:dk2>
      <a:lt2>
        <a:srgbClr val="ED5A00"/>
      </a:lt2>
      <a:accent1>
        <a:srgbClr val="484849"/>
      </a:accent1>
      <a:accent2>
        <a:srgbClr val="FFFFFF"/>
      </a:accent2>
      <a:accent3>
        <a:srgbClr val="969696"/>
      </a:accent3>
      <a:accent4>
        <a:srgbClr val="00744B"/>
      </a:accent4>
      <a:accent5>
        <a:srgbClr val="7AD31A"/>
      </a:accent5>
      <a:accent6>
        <a:srgbClr val="F9C900"/>
      </a:accent6>
      <a:hlink>
        <a:srgbClr val="ED5A00"/>
      </a:hlink>
      <a:folHlink>
        <a:srgbClr val="484849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2503</Words>
  <Application>WPS 演示</Application>
  <PresentationFormat>自定义</PresentationFormat>
  <Paragraphs>389</Paragraphs>
  <Slides>28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仿宋_GB2312</vt:lpstr>
      <vt:lpstr>Calibri</vt:lpstr>
      <vt:lpstr>仿宋</vt:lpstr>
      <vt:lpstr>Arial Unicode MS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Administrator</cp:lastModifiedBy>
  <cp:revision>887</cp:revision>
  <dcterms:created xsi:type="dcterms:W3CDTF">2013-01-25T01:44:32Z</dcterms:created>
  <dcterms:modified xsi:type="dcterms:W3CDTF">2017-07-17T04:23:50Z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